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2"/>
  </p:notesMasterIdLst>
  <p:sldIdLst>
    <p:sldId id="279" r:id="rId5"/>
    <p:sldId id="282" r:id="rId6"/>
    <p:sldId id="278" r:id="rId7"/>
    <p:sldId id="257" r:id="rId8"/>
    <p:sldId id="263" r:id="rId9"/>
    <p:sldId id="287" r:id="rId10"/>
    <p:sldId id="288" r:id="rId11"/>
    <p:sldId id="289" r:id="rId12"/>
    <p:sldId id="290" r:id="rId13"/>
    <p:sldId id="291" r:id="rId14"/>
    <p:sldId id="292" r:id="rId15"/>
    <p:sldId id="293" r:id="rId16"/>
    <p:sldId id="267" r:id="rId17"/>
    <p:sldId id="2147471163" r:id="rId18"/>
    <p:sldId id="2147471164" r:id="rId19"/>
    <p:sldId id="2147471165" r:id="rId20"/>
    <p:sldId id="2147471166" r:id="rId21"/>
    <p:sldId id="2147471167" r:id="rId22"/>
    <p:sldId id="2147471168" r:id="rId23"/>
    <p:sldId id="2147471182" r:id="rId24"/>
    <p:sldId id="853" r:id="rId25"/>
    <p:sldId id="2147471175" r:id="rId26"/>
    <p:sldId id="2147471177" r:id="rId27"/>
    <p:sldId id="2147471179" r:id="rId28"/>
    <p:sldId id="2147471180" r:id="rId29"/>
    <p:sldId id="2147471183" r:id="rId30"/>
    <p:sldId id="270" r:id="rId31"/>
    <p:sldId id="2147471169" r:id="rId32"/>
    <p:sldId id="2147471184" r:id="rId33"/>
    <p:sldId id="2147471185" r:id="rId34"/>
    <p:sldId id="2147471170" r:id="rId35"/>
    <p:sldId id="283" r:id="rId36"/>
    <p:sldId id="264" r:id="rId37"/>
    <p:sldId id="2147469185" r:id="rId38"/>
    <p:sldId id="285" r:id="rId39"/>
    <p:sldId id="286" r:id="rId40"/>
    <p:sldId id="274"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6AFBC-EB63-BEBD-7A79-69830A6F2270}" v="1" dt="2023-10-12T19:22:33.092"/>
    <p1510:client id="{51C3B1D1-B53F-43F8-757F-60ECEDF25954}" v="27" dt="2023-10-12T19:43:26.035"/>
    <p1510:client id="{6C8021A4-3E53-324E-C3EF-5FCAD1E2FDA4}" v="150" dt="2023-10-12T22:15:31.564"/>
    <p1510:client id="{B98BFF4F-DFF3-5D77-EFAD-A13FB7AAA150}" v="1" dt="2023-10-13T12:43:46.395"/>
    <p1510:client id="{D8816558-EA55-B445-8377-0BE6A2AF9A59}" v="21" dt="2023-10-19T03:01:45.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Lander (Contractor)" userId="S::llander@cdisc.org::ea7d3db0-19ac-4445-b201-33ea957dd28e" providerId="AD" clId="Web-{F62557CF-DF91-C3E1-41E9-5EE096C608A0}"/>
    <pc:docChg chg="modSld">
      <pc:chgData name="Linda Lander (Contractor)" userId="S::llander@cdisc.org::ea7d3db0-19ac-4445-b201-33ea957dd28e" providerId="AD" clId="Web-{F62557CF-DF91-C3E1-41E9-5EE096C608A0}" dt="2023-10-09T16:53:24.888" v="2" actId="20577"/>
      <pc:docMkLst>
        <pc:docMk/>
      </pc:docMkLst>
      <pc:sldChg chg="modSp">
        <pc:chgData name="Linda Lander (Contractor)" userId="S::llander@cdisc.org::ea7d3db0-19ac-4445-b201-33ea957dd28e" providerId="AD" clId="Web-{F62557CF-DF91-C3E1-41E9-5EE096C608A0}" dt="2023-10-09T16:53:24.888" v="2" actId="20577"/>
        <pc:sldMkLst>
          <pc:docMk/>
          <pc:sldMk cId="233314029" sldId="285"/>
        </pc:sldMkLst>
        <pc:spChg chg="mod">
          <ac:chgData name="Linda Lander (Contractor)" userId="S::llander@cdisc.org::ea7d3db0-19ac-4445-b201-33ea957dd28e" providerId="AD" clId="Web-{F62557CF-DF91-C3E1-41E9-5EE096C608A0}" dt="2023-10-09T16:53:24.888" v="2" actId="20577"/>
          <ac:spMkLst>
            <pc:docMk/>
            <pc:sldMk cId="233314029" sldId="285"/>
            <ac:spMk id="3" creationId="{92C80A91-8A58-D34B-9C3A-DBCC37353BA0}"/>
          </ac:spMkLst>
        </pc:spChg>
      </pc:sldChg>
    </pc:docChg>
  </pc:docChgLst>
  <pc:docChgLst>
    <pc:chgData name="Linda Lander (Contractor)" userId="S::llander@cdisc.org::ea7d3db0-19ac-4445-b201-33ea957dd28e" providerId="AD" clId="Web-{B98BFF4F-DFF3-5D77-EFAD-A13FB7AAA150}"/>
    <pc:docChg chg="modSld">
      <pc:chgData name="Linda Lander (Contractor)" userId="S::llander@cdisc.org::ea7d3db0-19ac-4445-b201-33ea957dd28e" providerId="AD" clId="Web-{B98BFF4F-DFF3-5D77-EFAD-A13FB7AAA150}" dt="2023-10-13T12:43:46.395" v="0"/>
      <pc:docMkLst>
        <pc:docMk/>
      </pc:docMkLst>
      <pc:sldChg chg="modSp">
        <pc:chgData name="Linda Lander (Contractor)" userId="S::llander@cdisc.org::ea7d3db0-19ac-4445-b201-33ea957dd28e" providerId="AD" clId="Web-{B98BFF4F-DFF3-5D77-EFAD-A13FB7AAA150}" dt="2023-10-13T12:43:46.395" v="0"/>
        <pc:sldMkLst>
          <pc:docMk/>
          <pc:sldMk cId="1874094152" sldId="293"/>
        </pc:sldMkLst>
        <pc:spChg chg="mod">
          <ac:chgData name="Linda Lander (Contractor)" userId="S::llander@cdisc.org::ea7d3db0-19ac-4445-b201-33ea957dd28e" providerId="AD" clId="Web-{B98BFF4F-DFF3-5D77-EFAD-A13FB7AAA150}" dt="2023-10-13T12:43:46.395" v="0"/>
          <ac:spMkLst>
            <pc:docMk/>
            <pc:sldMk cId="1874094152" sldId="293"/>
            <ac:spMk id="3" creationId="{92C80A91-8A58-D34B-9C3A-DBCC37353BA0}"/>
          </ac:spMkLst>
        </pc:spChg>
      </pc:sldChg>
    </pc:docChg>
  </pc:docChgLst>
  <pc:docChgLst>
    <pc:chgData name="Linda Lander (Contractor)" userId="S::llander@cdisc.org::ea7d3db0-19ac-4445-b201-33ea957dd28e" providerId="AD" clId="Web-{1406AFBC-EB63-BEBD-7A79-69830A6F2270}"/>
    <pc:docChg chg="delSld">
      <pc:chgData name="Linda Lander (Contractor)" userId="S::llander@cdisc.org::ea7d3db0-19ac-4445-b201-33ea957dd28e" providerId="AD" clId="Web-{1406AFBC-EB63-BEBD-7A79-69830A6F2270}" dt="2023-10-12T19:22:33.092" v="0"/>
      <pc:docMkLst>
        <pc:docMk/>
      </pc:docMkLst>
      <pc:sldChg chg="del">
        <pc:chgData name="Linda Lander (Contractor)" userId="S::llander@cdisc.org::ea7d3db0-19ac-4445-b201-33ea957dd28e" providerId="AD" clId="Web-{1406AFBC-EB63-BEBD-7A79-69830A6F2270}" dt="2023-10-12T19:22:33.092" v="0"/>
        <pc:sldMkLst>
          <pc:docMk/>
          <pc:sldMk cId="335501435" sldId="294"/>
        </pc:sldMkLst>
      </pc:sldChg>
    </pc:docChg>
  </pc:docChgLst>
  <pc:docChgLst>
    <pc:chgData name="Linda Lander (Contractor)" userId="ea7d3db0-19ac-4445-b201-33ea957dd28e" providerId="ADAL" clId="{BD5166CA-AEB4-44AB-8B55-1D779951C530}"/>
    <pc:docChg chg="addSld delSld modSld">
      <pc:chgData name="Linda Lander (Contractor)" userId="ea7d3db0-19ac-4445-b201-33ea957dd28e" providerId="ADAL" clId="{BD5166CA-AEB4-44AB-8B55-1D779951C530}" dt="2023-10-09T16:51:06.900" v="5" actId="47"/>
      <pc:docMkLst>
        <pc:docMk/>
      </pc:docMkLst>
      <pc:sldChg chg="add del">
        <pc:chgData name="Linda Lander (Contractor)" userId="ea7d3db0-19ac-4445-b201-33ea957dd28e" providerId="ADAL" clId="{BD5166CA-AEB4-44AB-8B55-1D779951C530}" dt="2023-10-09T16:50:34.776" v="1"/>
        <pc:sldMkLst>
          <pc:docMk/>
          <pc:sldMk cId="4240463373" sldId="264"/>
        </pc:sldMkLst>
      </pc:sldChg>
      <pc:sldChg chg="del">
        <pc:chgData name="Linda Lander (Contractor)" userId="ea7d3db0-19ac-4445-b201-33ea957dd28e" providerId="ADAL" clId="{BD5166CA-AEB4-44AB-8B55-1D779951C530}" dt="2023-10-09T16:51:06.900" v="5" actId="47"/>
        <pc:sldMkLst>
          <pc:docMk/>
          <pc:sldMk cId="1173359214" sldId="284"/>
        </pc:sldMkLst>
      </pc:sldChg>
      <pc:sldChg chg="add del">
        <pc:chgData name="Linda Lander (Contractor)" userId="ea7d3db0-19ac-4445-b201-33ea957dd28e" providerId="ADAL" clId="{BD5166CA-AEB4-44AB-8B55-1D779951C530}" dt="2023-10-09T16:50:59.982" v="4"/>
        <pc:sldMkLst>
          <pc:docMk/>
          <pc:sldMk cId="233314029" sldId="285"/>
        </pc:sldMkLst>
      </pc:sldChg>
      <pc:sldChg chg="add">
        <pc:chgData name="Linda Lander (Contractor)" userId="ea7d3db0-19ac-4445-b201-33ea957dd28e" providerId="ADAL" clId="{BD5166CA-AEB4-44AB-8B55-1D779951C530}" dt="2023-10-09T16:50:52.236" v="3"/>
        <pc:sldMkLst>
          <pc:docMk/>
          <pc:sldMk cId="484876349" sldId="2147469185"/>
        </pc:sldMkLst>
      </pc:sldChg>
    </pc:docChg>
  </pc:docChgLst>
  <pc:docChgLst>
    <pc:chgData name="Linda Lander (Contractor)" userId="ea7d3db0-19ac-4445-b201-33ea957dd28e" providerId="ADAL" clId="{332597FA-D0C1-423A-8CA3-433076423182}"/>
    <pc:docChg chg="custSel modSld">
      <pc:chgData name="Linda Lander (Contractor)" userId="ea7d3db0-19ac-4445-b201-33ea957dd28e" providerId="ADAL" clId="{332597FA-D0C1-423A-8CA3-433076423182}" dt="2023-10-13T16:49:46.203" v="139" actId="20577"/>
      <pc:docMkLst>
        <pc:docMk/>
      </pc:docMkLst>
      <pc:sldChg chg="modSp mod">
        <pc:chgData name="Linda Lander (Contractor)" userId="ea7d3db0-19ac-4445-b201-33ea957dd28e" providerId="ADAL" clId="{332597FA-D0C1-423A-8CA3-433076423182}" dt="2023-10-13T16:46:06.681" v="49" actId="20577"/>
        <pc:sldMkLst>
          <pc:docMk/>
          <pc:sldMk cId="4240463373" sldId="264"/>
        </pc:sldMkLst>
        <pc:spChg chg="mod">
          <ac:chgData name="Linda Lander (Contractor)" userId="ea7d3db0-19ac-4445-b201-33ea957dd28e" providerId="ADAL" clId="{332597FA-D0C1-423A-8CA3-433076423182}" dt="2023-10-13T16:46:06.681" v="49" actId="20577"/>
          <ac:spMkLst>
            <pc:docMk/>
            <pc:sldMk cId="4240463373" sldId="264"/>
            <ac:spMk id="3" creationId="{92C80A91-8A58-D34B-9C3A-DBCC37353BA0}"/>
          </ac:spMkLst>
        </pc:spChg>
      </pc:sldChg>
      <pc:sldChg chg="modSp mod">
        <pc:chgData name="Linda Lander (Contractor)" userId="ea7d3db0-19ac-4445-b201-33ea957dd28e" providerId="ADAL" clId="{332597FA-D0C1-423A-8CA3-433076423182}" dt="2023-10-13T16:49:46.203" v="139" actId="20577"/>
        <pc:sldMkLst>
          <pc:docMk/>
          <pc:sldMk cId="3846718304" sldId="286"/>
        </pc:sldMkLst>
        <pc:spChg chg="mod">
          <ac:chgData name="Linda Lander (Contractor)" userId="ea7d3db0-19ac-4445-b201-33ea957dd28e" providerId="ADAL" clId="{332597FA-D0C1-423A-8CA3-433076423182}" dt="2023-10-13T16:49:46.203" v="139" actId="20577"/>
          <ac:spMkLst>
            <pc:docMk/>
            <pc:sldMk cId="3846718304" sldId="286"/>
            <ac:spMk id="3" creationId="{92C80A91-8A58-D34B-9C3A-DBCC37353BA0}"/>
          </ac:spMkLst>
        </pc:spChg>
      </pc:sldChg>
      <pc:sldChg chg="modSp mod">
        <pc:chgData name="Linda Lander (Contractor)" userId="ea7d3db0-19ac-4445-b201-33ea957dd28e" providerId="ADAL" clId="{332597FA-D0C1-423A-8CA3-433076423182}" dt="2023-10-13T16:47:00.614" v="58" actId="20577"/>
        <pc:sldMkLst>
          <pc:docMk/>
          <pc:sldMk cId="484876349" sldId="2147469185"/>
        </pc:sldMkLst>
        <pc:spChg chg="mod">
          <ac:chgData name="Linda Lander (Contractor)" userId="ea7d3db0-19ac-4445-b201-33ea957dd28e" providerId="ADAL" clId="{332597FA-D0C1-423A-8CA3-433076423182}" dt="2023-10-13T16:47:00.614" v="58" actId="20577"/>
          <ac:spMkLst>
            <pc:docMk/>
            <pc:sldMk cId="484876349" sldId="2147469185"/>
            <ac:spMk id="3" creationId="{029E1C1B-B0E7-E3E3-1F70-1141BDABD2CB}"/>
          </ac:spMkLst>
        </pc:spChg>
      </pc:sldChg>
    </pc:docChg>
  </pc:docChgLst>
  <pc:docChgLst>
    <pc:chgData name="Lex Jansen" userId="S::ljansen@cdisc.org::037d483d-cb71-4fe4-bf61-b6645badbd16" providerId="AD" clId="Web-{7E523C13-EDA8-843D-C462-53A4BE887C58}"/>
    <pc:docChg chg="modSld">
      <pc:chgData name="Lex Jansen" userId="S::ljansen@cdisc.org::037d483d-cb71-4fe4-bf61-b6645badbd16" providerId="AD" clId="Web-{7E523C13-EDA8-843D-C462-53A4BE887C58}" dt="2023-10-05T19:40:21.036" v="10" actId="20577"/>
      <pc:docMkLst>
        <pc:docMk/>
      </pc:docMkLst>
      <pc:sldChg chg="modSp">
        <pc:chgData name="Lex Jansen" userId="S::ljansen@cdisc.org::037d483d-cb71-4fe4-bf61-b6645badbd16" providerId="AD" clId="Web-{7E523C13-EDA8-843D-C462-53A4BE887C58}" dt="2023-10-05T19:40:21.036" v="10" actId="20577"/>
        <pc:sldMkLst>
          <pc:docMk/>
          <pc:sldMk cId="2624551685" sldId="279"/>
        </pc:sldMkLst>
        <pc:spChg chg="mod">
          <ac:chgData name="Lex Jansen" userId="S::ljansen@cdisc.org::037d483d-cb71-4fe4-bf61-b6645badbd16" providerId="AD" clId="Web-{7E523C13-EDA8-843D-C462-53A4BE887C58}" dt="2023-10-05T19:40:21.036" v="10" actId="20577"/>
          <ac:spMkLst>
            <pc:docMk/>
            <pc:sldMk cId="2624551685" sldId="279"/>
            <ac:spMk id="5" creationId="{73536A8A-0CF3-4F0A-800E-288A3432D7EB}"/>
          </ac:spMkLst>
        </pc:spChg>
      </pc:sldChg>
      <pc:sldChg chg="modSp">
        <pc:chgData name="Lex Jansen" userId="S::ljansen@cdisc.org::037d483d-cb71-4fe4-bf61-b6645badbd16" providerId="AD" clId="Web-{7E523C13-EDA8-843D-C462-53A4BE887C58}" dt="2023-10-05T19:40:08.817" v="4" actId="20577"/>
        <pc:sldMkLst>
          <pc:docMk/>
          <pc:sldMk cId="907476882" sldId="282"/>
        </pc:sldMkLst>
        <pc:spChg chg="mod">
          <ac:chgData name="Lex Jansen" userId="S::ljansen@cdisc.org::037d483d-cb71-4fe4-bf61-b6645badbd16" providerId="AD" clId="Web-{7E523C13-EDA8-843D-C462-53A4BE887C58}" dt="2023-10-05T19:40:08.817" v="4" actId="20577"/>
          <ac:spMkLst>
            <pc:docMk/>
            <pc:sldMk cId="907476882" sldId="282"/>
            <ac:spMk id="12" creationId="{1E3E79A9-D8CF-46A6-9749-D16E0E8CFCD6}"/>
          </ac:spMkLst>
        </pc:spChg>
      </pc:sldChg>
    </pc:docChg>
  </pc:docChgLst>
  <pc:docChgLst>
    <pc:chgData name="Jon Neville" userId="S::jneville@cdisc.org::bace9bc2-eec2-475c-8268-af5b079c19f1" providerId="AD" clId="Web-{6C8021A4-3E53-324E-C3EF-5FCAD1E2FDA4}"/>
    <pc:docChg chg="modSld">
      <pc:chgData name="Jon Neville" userId="S::jneville@cdisc.org::bace9bc2-eec2-475c-8268-af5b079c19f1" providerId="AD" clId="Web-{6C8021A4-3E53-324E-C3EF-5FCAD1E2FDA4}" dt="2023-10-12T22:15:31.564" v="148" actId="20577"/>
      <pc:docMkLst>
        <pc:docMk/>
      </pc:docMkLst>
      <pc:sldChg chg="modSp">
        <pc:chgData name="Jon Neville" userId="S::jneville@cdisc.org::bace9bc2-eec2-475c-8268-af5b079c19f1" providerId="AD" clId="Web-{6C8021A4-3E53-324E-C3EF-5FCAD1E2FDA4}" dt="2023-10-12T22:15:31.564" v="148" actId="20577"/>
        <pc:sldMkLst>
          <pc:docMk/>
          <pc:sldMk cId="3725284249" sldId="278"/>
        </pc:sldMkLst>
        <pc:spChg chg="mod">
          <ac:chgData name="Jon Neville" userId="S::jneville@cdisc.org::bace9bc2-eec2-475c-8268-af5b079c19f1" providerId="AD" clId="Web-{6C8021A4-3E53-324E-C3EF-5FCAD1E2FDA4}" dt="2023-10-12T22:15:31.564" v="148" actId="20577"/>
          <ac:spMkLst>
            <pc:docMk/>
            <pc:sldMk cId="3725284249" sldId="278"/>
            <ac:spMk id="8" creationId="{00000000-0000-0000-0000-000000000000}"/>
          </ac:spMkLst>
        </pc:spChg>
      </pc:sldChg>
      <pc:sldChg chg="modSp">
        <pc:chgData name="Jon Neville" userId="S::jneville@cdisc.org::bace9bc2-eec2-475c-8268-af5b079c19f1" providerId="AD" clId="Web-{6C8021A4-3E53-324E-C3EF-5FCAD1E2FDA4}" dt="2023-10-12T22:10:44.169" v="147" actId="1076"/>
        <pc:sldMkLst>
          <pc:docMk/>
          <pc:sldMk cId="907476882" sldId="282"/>
        </pc:sldMkLst>
        <pc:spChg chg="mod">
          <ac:chgData name="Jon Neville" userId="S::jneville@cdisc.org::bace9bc2-eec2-475c-8268-af5b079c19f1" providerId="AD" clId="Web-{6C8021A4-3E53-324E-C3EF-5FCAD1E2FDA4}" dt="2023-10-12T22:10:28.278" v="146" actId="1076"/>
          <ac:spMkLst>
            <pc:docMk/>
            <pc:sldMk cId="907476882" sldId="282"/>
            <ac:spMk id="3" creationId="{8A19AC96-36D4-5E48-A3EC-AAD817F3E04E}"/>
          </ac:spMkLst>
        </pc:spChg>
        <pc:spChg chg="mod">
          <ac:chgData name="Jon Neville" userId="S::jneville@cdisc.org::bace9bc2-eec2-475c-8268-af5b079c19f1" providerId="AD" clId="Web-{6C8021A4-3E53-324E-C3EF-5FCAD1E2FDA4}" dt="2023-10-12T22:10:01.120" v="145" actId="1076"/>
          <ac:spMkLst>
            <pc:docMk/>
            <pc:sldMk cId="907476882" sldId="282"/>
            <ac:spMk id="7" creationId="{02670CBF-6B62-4AA9-982E-63BC383FE355}"/>
          </ac:spMkLst>
        </pc:spChg>
        <pc:spChg chg="mod">
          <ac:chgData name="Jon Neville" userId="S::jneville@cdisc.org::bace9bc2-eec2-475c-8268-af5b079c19f1" providerId="AD" clId="Web-{6C8021A4-3E53-324E-C3EF-5FCAD1E2FDA4}" dt="2023-10-12T22:10:44.169" v="147" actId="1076"/>
          <ac:spMkLst>
            <pc:docMk/>
            <pc:sldMk cId="907476882" sldId="282"/>
            <ac:spMk id="10" creationId="{A29AD0F7-AA33-467A-8AAE-AECF308A7010}"/>
          </ac:spMkLst>
        </pc:spChg>
      </pc:sldChg>
    </pc:docChg>
  </pc:docChgLst>
  <pc:docChgLst>
    <pc:chgData name="Linda Lander (Contractor)" userId="S::llander@cdisc.org::ea7d3db0-19ac-4445-b201-33ea957dd28e" providerId="AD" clId="Web-{667E7836-2A5B-4D2B-8DD5-FF1D427FA9BA}"/>
    <pc:docChg chg="addSld delSld">
      <pc:chgData name="Linda Lander (Contractor)" userId="S::llander@cdisc.org::ea7d3db0-19ac-4445-b201-33ea957dd28e" providerId="AD" clId="Web-{667E7836-2A5B-4D2B-8DD5-FF1D427FA9BA}" dt="2023-10-10T13:47:22.229" v="3"/>
      <pc:docMkLst>
        <pc:docMk/>
      </pc:docMkLst>
      <pc:sldChg chg="del">
        <pc:chgData name="Linda Lander (Contractor)" userId="S::llander@cdisc.org::ea7d3db0-19ac-4445-b201-33ea957dd28e" providerId="AD" clId="Web-{667E7836-2A5B-4D2B-8DD5-FF1D427FA9BA}" dt="2023-10-10T13:47:17.463" v="2"/>
        <pc:sldMkLst>
          <pc:docMk/>
          <pc:sldMk cId="3318714452" sldId="266"/>
        </pc:sldMkLst>
      </pc:sldChg>
      <pc:sldChg chg="del">
        <pc:chgData name="Linda Lander (Contractor)" userId="S::llander@cdisc.org::ea7d3db0-19ac-4445-b201-33ea957dd28e" providerId="AD" clId="Web-{667E7836-2A5B-4D2B-8DD5-FF1D427FA9BA}" dt="2023-10-10T13:47:22.229" v="3"/>
        <pc:sldMkLst>
          <pc:docMk/>
          <pc:sldMk cId="3053773761" sldId="269"/>
        </pc:sldMkLst>
      </pc:sldChg>
      <pc:sldChg chg="new del">
        <pc:chgData name="Linda Lander (Contractor)" userId="S::llander@cdisc.org::ea7d3db0-19ac-4445-b201-33ea957dd28e" providerId="AD" clId="Web-{667E7836-2A5B-4D2B-8DD5-FF1D427FA9BA}" dt="2023-10-10T13:46:52.181" v="1"/>
        <pc:sldMkLst>
          <pc:docMk/>
          <pc:sldMk cId="148552688" sldId="2147469186"/>
        </pc:sldMkLst>
      </pc:sldChg>
    </pc:docChg>
  </pc:docChgLst>
  <pc:docChgLst>
    <pc:chgData name="Linda Lander (Contractor)" userId="S::llander@cdisc.org::ea7d3db0-19ac-4445-b201-33ea957dd28e" providerId="AD" clId="Web-{51C3B1D1-B53F-43F8-757F-60ECEDF25954}"/>
    <pc:docChg chg="modSld">
      <pc:chgData name="Linda Lander (Contractor)" userId="S::llander@cdisc.org::ea7d3db0-19ac-4445-b201-33ea957dd28e" providerId="AD" clId="Web-{51C3B1D1-B53F-43F8-757F-60ECEDF25954}" dt="2023-10-12T19:43:26.035" v="23" actId="20577"/>
      <pc:docMkLst>
        <pc:docMk/>
      </pc:docMkLst>
      <pc:sldChg chg="modSp">
        <pc:chgData name="Linda Lander (Contractor)" userId="S::llander@cdisc.org::ea7d3db0-19ac-4445-b201-33ea957dd28e" providerId="AD" clId="Web-{51C3B1D1-B53F-43F8-757F-60ECEDF25954}" dt="2023-10-12T19:42:48.627" v="18" actId="20577"/>
        <pc:sldMkLst>
          <pc:docMk/>
          <pc:sldMk cId="4240463373" sldId="264"/>
        </pc:sldMkLst>
        <pc:spChg chg="mod">
          <ac:chgData name="Linda Lander (Contractor)" userId="S::llander@cdisc.org::ea7d3db0-19ac-4445-b201-33ea957dd28e" providerId="AD" clId="Web-{51C3B1D1-B53F-43F8-757F-60ECEDF25954}" dt="2023-10-12T19:42:48.627" v="18" actId="20577"/>
          <ac:spMkLst>
            <pc:docMk/>
            <pc:sldMk cId="4240463373" sldId="264"/>
            <ac:spMk id="3" creationId="{92C80A91-8A58-D34B-9C3A-DBCC37353BA0}"/>
          </ac:spMkLst>
        </pc:spChg>
      </pc:sldChg>
      <pc:sldChg chg="modSp">
        <pc:chgData name="Linda Lander (Contractor)" userId="S::llander@cdisc.org::ea7d3db0-19ac-4445-b201-33ea957dd28e" providerId="AD" clId="Web-{51C3B1D1-B53F-43F8-757F-60ECEDF25954}" dt="2023-10-12T19:43:26.035" v="23" actId="20577"/>
        <pc:sldMkLst>
          <pc:docMk/>
          <pc:sldMk cId="484876349" sldId="2147469185"/>
        </pc:sldMkLst>
        <pc:spChg chg="mod">
          <ac:chgData name="Linda Lander (Contractor)" userId="S::llander@cdisc.org::ea7d3db0-19ac-4445-b201-33ea957dd28e" providerId="AD" clId="Web-{51C3B1D1-B53F-43F8-757F-60ECEDF25954}" dt="2023-10-12T19:43:26.035" v="23" actId="20577"/>
          <ac:spMkLst>
            <pc:docMk/>
            <pc:sldMk cId="484876349" sldId="2147469185"/>
            <ac:spMk id="3" creationId="{029E1C1B-B0E7-E3E3-1F70-1141BDABD2CB}"/>
          </ac:spMkLst>
        </pc:spChg>
      </pc:sldChg>
    </pc:docChg>
  </pc:docChgLst>
  <pc:docChgLst>
    <pc:chgData name="Linda Lander (Contractor)" userId="S::llander@cdisc.org::ea7d3db0-19ac-4445-b201-33ea957dd28e" providerId="AD" clId="Web-{6E7ECFC7-E071-AFD6-9401-A4AD4BA10C02}"/>
    <pc:docChg chg="addSld">
      <pc:chgData name="Linda Lander (Contractor)" userId="S::llander@cdisc.org::ea7d3db0-19ac-4445-b201-33ea957dd28e" providerId="AD" clId="Web-{6E7ECFC7-E071-AFD6-9401-A4AD4BA10C02}" dt="2023-10-05T14:52:26.869" v="7"/>
      <pc:docMkLst>
        <pc:docMk/>
      </pc:docMkLst>
      <pc:sldChg chg="add">
        <pc:chgData name="Linda Lander (Contractor)" userId="S::llander@cdisc.org::ea7d3db0-19ac-4445-b201-33ea957dd28e" providerId="AD" clId="Web-{6E7ECFC7-E071-AFD6-9401-A4AD4BA10C02}" dt="2023-10-05T14:49:37.848" v="0"/>
        <pc:sldMkLst>
          <pc:docMk/>
          <pc:sldMk cId="1832538785" sldId="287"/>
        </pc:sldMkLst>
      </pc:sldChg>
      <pc:sldChg chg="add">
        <pc:chgData name="Linda Lander (Contractor)" userId="S::llander@cdisc.org::ea7d3db0-19ac-4445-b201-33ea957dd28e" providerId="AD" clId="Web-{6E7ECFC7-E071-AFD6-9401-A4AD4BA10C02}" dt="2023-10-05T14:50:01.677" v="1"/>
        <pc:sldMkLst>
          <pc:docMk/>
          <pc:sldMk cId="3769286109" sldId="288"/>
        </pc:sldMkLst>
      </pc:sldChg>
      <pc:sldChg chg="add">
        <pc:chgData name="Linda Lander (Contractor)" userId="S::llander@cdisc.org::ea7d3db0-19ac-4445-b201-33ea957dd28e" providerId="AD" clId="Web-{6E7ECFC7-E071-AFD6-9401-A4AD4BA10C02}" dt="2023-10-05T14:50:20.662" v="2"/>
        <pc:sldMkLst>
          <pc:docMk/>
          <pc:sldMk cId="4232862696" sldId="289"/>
        </pc:sldMkLst>
      </pc:sldChg>
      <pc:sldChg chg="add">
        <pc:chgData name="Linda Lander (Contractor)" userId="S::llander@cdisc.org::ea7d3db0-19ac-4445-b201-33ea957dd28e" providerId="AD" clId="Web-{6E7ECFC7-E071-AFD6-9401-A4AD4BA10C02}" dt="2023-10-05T14:50:50.788" v="3"/>
        <pc:sldMkLst>
          <pc:docMk/>
          <pc:sldMk cId="2525013968" sldId="290"/>
        </pc:sldMkLst>
      </pc:sldChg>
      <pc:sldChg chg="add">
        <pc:chgData name="Linda Lander (Contractor)" userId="S::llander@cdisc.org::ea7d3db0-19ac-4445-b201-33ea957dd28e" providerId="AD" clId="Web-{6E7ECFC7-E071-AFD6-9401-A4AD4BA10C02}" dt="2023-10-05T14:51:03.648" v="4"/>
        <pc:sldMkLst>
          <pc:docMk/>
          <pc:sldMk cId="2883370614" sldId="291"/>
        </pc:sldMkLst>
      </pc:sldChg>
      <pc:sldChg chg="add">
        <pc:chgData name="Linda Lander (Contractor)" userId="S::llander@cdisc.org::ea7d3db0-19ac-4445-b201-33ea957dd28e" providerId="AD" clId="Web-{6E7ECFC7-E071-AFD6-9401-A4AD4BA10C02}" dt="2023-10-05T14:51:19.680" v="5"/>
        <pc:sldMkLst>
          <pc:docMk/>
          <pc:sldMk cId="1402796362" sldId="292"/>
        </pc:sldMkLst>
      </pc:sldChg>
      <pc:sldChg chg="add">
        <pc:chgData name="Linda Lander (Contractor)" userId="S::llander@cdisc.org::ea7d3db0-19ac-4445-b201-33ea957dd28e" providerId="AD" clId="Web-{6E7ECFC7-E071-AFD6-9401-A4AD4BA10C02}" dt="2023-10-05T14:51:49.681" v="6"/>
        <pc:sldMkLst>
          <pc:docMk/>
          <pc:sldMk cId="1874094152" sldId="293"/>
        </pc:sldMkLst>
      </pc:sldChg>
      <pc:sldChg chg="add">
        <pc:chgData name="Linda Lander (Contractor)" userId="S::llander@cdisc.org::ea7d3db0-19ac-4445-b201-33ea957dd28e" providerId="AD" clId="Web-{6E7ECFC7-E071-AFD6-9401-A4AD4BA10C02}" dt="2023-10-05T14:52:26.869" v="7"/>
        <pc:sldMkLst>
          <pc:docMk/>
          <pc:sldMk cId="335501435" sldId="294"/>
        </pc:sldMkLst>
      </pc:sldChg>
    </pc:docChg>
  </pc:docChgLst>
  <pc:docChgLst>
    <pc:chgData name="Jon Neville" userId="S::jneville@cdisc.org::bace9bc2-eec2-475c-8268-af5b079c19f1" providerId="AD" clId="Web-{D8816558-EA55-B445-8377-0BE6A2AF9A59}"/>
    <pc:docChg chg="modSld">
      <pc:chgData name="Jon Neville" userId="S::jneville@cdisc.org::bace9bc2-eec2-475c-8268-af5b079c19f1" providerId="AD" clId="Web-{D8816558-EA55-B445-8377-0BE6A2AF9A59}" dt="2023-10-19T01:45:03.914" v="19"/>
      <pc:docMkLst>
        <pc:docMk/>
      </pc:docMkLst>
      <pc:sldChg chg="modSp">
        <pc:chgData name="Jon Neville" userId="S::jneville@cdisc.org::bace9bc2-eec2-475c-8268-af5b079c19f1" providerId="AD" clId="Web-{D8816558-EA55-B445-8377-0BE6A2AF9A59}" dt="2023-10-19T01:32:19.788" v="18" actId="20577"/>
        <pc:sldMkLst>
          <pc:docMk/>
          <pc:sldMk cId="3725284249" sldId="278"/>
        </pc:sldMkLst>
        <pc:spChg chg="mod">
          <ac:chgData name="Jon Neville" userId="S::jneville@cdisc.org::bace9bc2-eec2-475c-8268-af5b079c19f1" providerId="AD" clId="Web-{D8816558-EA55-B445-8377-0BE6A2AF9A59}" dt="2023-10-19T01:32:19.788" v="18" actId="20577"/>
          <ac:spMkLst>
            <pc:docMk/>
            <pc:sldMk cId="3725284249" sldId="278"/>
            <ac:spMk id="3" creationId="{00000000-0000-0000-0000-000000000000}"/>
          </ac:spMkLst>
        </pc:spChg>
      </pc:sldChg>
      <pc:sldChg chg="delAnim">
        <pc:chgData name="Jon Neville" userId="S::jneville@cdisc.org::bace9bc2-eec2-475c-8268-af5b079c19f1" providerId="AD" clId="Web-{D8816558-EA55-B445-8377-0BE6A2AF9A59}" dt="2023-10-19T01:45:03.914" v="19"/>
        <pc:sldMkLst>
          <pc:docMk/>
          <pc:sldMk cId="4232862696" sldId="289"/>
        </pc:sldMkLst>
      </pc:sldChg>
    </pc:docChg>
  </pc:docChgLst>
  <pc:docChgLst>
    <pc:chgData name="Jon Neville" userId="S::jneville@cdisc.org::bace9bc2-eec2-475c-8268-af5b079c19f1" providerId="AD" clId="Web-{105FCDD3-84DA-9D30-F982-C54A74A4F283}"/>
    <pc:docChg chg="modSld">
      <pc:chgData name="Jon Neville" userId="S::jneville@cdisc.org::bace9bc2-eec2-475c-8268-af5b079c19f1" providerId="AD" clId="Web-{105FCDD3-84DA-9D30-F982-C54A74A4F283}" dt="2023-10-04T22:24:12.767" v="15" actId="14100"/>
      <pc:docMkLst>
        <pc:docMk/>
      </pc:docMkLst>
      <pc:sldChg chg="addSp delSp modSp">
        <pc:chgData name="Jon Neville" userId="S::jneville@cdisc.org::bace9bc2-eec2-475c-8268-af5b079c19f1" providerId="AD" clId="Web-{105FCDD3-84DA-9D30-F982-C54A74A4F283}" dt="2023-10-04T22:24:12.767" v="15" actId="14100"/>
        <pc:sldMkLst>
          <pc:docMk/>
          <pc:sldMk cId="907476882" sldId="282"/>
        </pc:sldMkLst>
        <pc:picChg chg="add del mod">
          <ac:chgData name="Jon Neville" userId="S::jneville@cdisc.org::bace9bc2-eec2-475c-8268-af5b079c19f1" providerId="AD" clId="Web-{105FCDD3-84DA-9D30-F982-C54A74A4F283}" dt="2023-10-04T22:21:26.958" v="5"/>
          <ac:picMkLst>
            <pc:docMk/>
            <pc:sldMk cId="907476882" sldId="282"/>
            <ac:picMk id="15" creationId="{05C5232C-424E-BC53-E274-3EAB0B55D8E8}"/>
          </ac:picMkLst>
        </pc:picChg>
        <pc:picChg chg="add del mod">
          <ac:chgData name="Jon Neville" userId="S::jneville@cdisc.org::bace9bc2-eec2-475c-8268-af5b079c19f1" providerId="AD" clId="Web-{105FCDD3-84DA-9D30-F982-C54A74A4F283}" dt="2023-10-04T22:23:25.435" v="11"/>
          <ac:picMkLst>
            <pc:docMk/>
            <pc:sldMk cId="907476882" sldId="282"/>
            <ac:picMk id="16" creationId="{C082294F-6748-8FD1-ED4D-276E1A698F31}"/>
          </ac:picMkLst>
        </pc:picChg>
        <pc:picChg chg="add mod">
          <ac:chgData name="Jon Neville" userId="S::jneville@cdisc.org::bace9bc2-eec2-475c-8268-af5b079c19f1" providerId="AD" clId="Web-{105FCDD3-84DA-9D30-F982-C54A74A4F283}" dt="2023-10-04T22:24:12.767" v="15" actId="14100"/>
          <ac:picMkLst>
            <pc:docMk/>
            <pc:sldMk cId="907476882" sldId="282"/>
            <ac:picMk id="17" creationId="{9B7956A9-4389-2A54-3EAF-255DA63E6F2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91BC8-A90F-42E4-9F7C-4CCE5E74848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D18FEEC-F7DF-4E36-A668-3AE3B1436299}">
      <dgm:prSet phldrT="[Text]" custT="1"/>
      <dgm:spPr>
        <a:effectLst>
          <a:glow rad="63500">
            <a:schemeClr val="accent1">
              <a:satMod val="175000"/>
              <a:alpha val="40000"/>
            </a:schemeClr>
          </a:glow>
        </a:effectLst>
      </dgm:spPr>
      <dgm:t>
        <a:bodyPr/>
        <a:lstStyle/>
        <a:p>
          <a:r>
            <a:rPr lang="en-US" sz="1000" b="1"/>
            <a:t>Metadata representation of Define-XML</a:t>
          </a:r>
        </a:p>
      </dgm:t>
    </dgm:pt>
    <dgm:pt modelId="{8311B9E6-8B4A-4E06-A55C-F7931F81C676}" type="parTrans" cxnId="{DF2F5219-A22E-4019-A6EF-DCE91BC4265B}">
      <dgm:prSet/>
      <dgm:spPr/>
      <dgm:t>
        <a:bodyPr/>
        <a:lstStyle/>
        <a:p>
          <a:endParaRPr lang="en-US"/>
        </a:p>
      </dgm:t>
    </dgm:pt>
    <dgm:pt modelId="{549E0CE2-D854-41F0-93AE-D38B87F3B81D}" type="sibTrans" cxnId="{DF2F5219-A22E-4019-A6EF-DCE91BC4265B}">
      <dgm:prSet/>
      <dgm:spPr/>
      <dgm:t>
        <a:bodyPr/>
        <a:lstStyle/>
        <a:p>
          <a:endParaRPr lang="en-US"/>
        </a:p>
      </dgm:t>
    </dgm:pt>
    <dgm:pt modelId="{27BE5460-1334-42E9-A389-28AAD02798DA}">
      <dgm:prSet phldrT="[Text]" custT="1"/>
      <dgm:spPr/>
      <dgm:t>
        <a:bodyPr/>
        <a:lstStyle/>
        <a:p>
          <a:r>
            <a:rPr lang="en-US" sz="1400" b="1"/>
            <a:t>Table Metadata</a:t>
          </a:r>
        </a:p>
      </dgm:t>
    </dgm:pt>
    <dgm:pt modelId="{D02ECB1A-7BC8-460C-9BA5-4BA6C4F7DF5C}" type="parTrans" cxnId="{6EAAED65-21C0-457A-B838-66988DB598BC}">
      <dgm:prSet/>
      <dgm:spPr/>
      <dgm:t>
        <a:bodyPr/>
        <a:lstStyle/>
        <a:p>
          <a:endParaRPr lang="en-US"/>
        </a:p>
      </dgm:t>
    </dgm:pt>
    <dgm:pt modelId="{BB99D344-286B-41DF-9B38-0C179B821E1C}" type="sibTrans" cxnId="{6EAAED65-21C0-457A-B838-66988DB598BC}">
      <dgm:prSet/>
      <dgm:spPr/>
      <dgm:t>
        <a:bodyPr/>
        <a:lstStyle/>
        <a:p>
          <a:endParaRPr lang="en-US"/>
        </a:p>
      </dgm:t>
    </dgm:pt>
    <dgm:pt modelId="{3C21E0AB-6DA7-4A56-9615-5BFA65C0A1EC}">
      <dgm:prSet phldrT="[Text]" custT="1"/>
      <dgm:spPr/>
      <dgm:t>
        <a:bodyPr/>
        <a:lstStyle/>
        <a:p>
          <a:r>
            <a:rPr lang="en-US" sz="1400" b="1"/>
            <a:t>Column Metadata</a:t>
          </a:r>
        </a:p>
      </dgm:t>
    </dgm:pt>
    <dgm:pt modelId="{623152D2-6D37-4880-9CB3-482E33FAD544}" type="parTrans" cxnId="{99E9689A-CE43-40DC-A384-CF67FDC0984D}">
      <dgm:prSet/>
      <dgm:spPr/>
      <dgm:t>
        <a:bodyPr/>
        <a:lstStyle/>
        <a:p>
          <a:endParaRPr lang="en-US"/>
        </a:p>
      </dgm:t>
    </dgm:pt>
    <dgm:pt modelId="{A4219A59-E5AC-4B85-AADF-FBB233E80C84}" type="sibTrans" cxnId="{99E9689A-CE43-40DC-A384-CF67FDC0984D}">
      <dgm:prSet/>
      <dgm:spPr/>
      <dgm:t>
        <a:bodyPr/>
        <a:lstStyle/>
        <a:p>
          <a:endParaRPr lang="en-US"/>
        </a:p>
      </dgm:t>
    </dgm:pt>
    <dgm:pt modelId="{C44DDD6C-9A85-4EFA-AEF0-99E6DE212943}">
      <dgm:prSet phldrT="[Text]" custT="1"/>
      <dgm:spPr/>
      <dgm:t>
        <a:bodyPr/>
        <a:lstStyle/>
        <a:p>
          <a:r>
            <a:rPr lang="en-US" sz="1400" b="1"/>
            <a:t>Value Level Metadata</a:t>
          </a:r>
        </a:p>
      </dgm:t>
    </dgm:pt>
    <dgm:pt modelId="{4728277D-F30E-4678-8C20-BA3F8774D651}" type="parTrans" cxnId="{66CFC31F-AAF9-4C71-A291-4DF22C1271CB}">
      <dgm:prSet/>
      <dgm:spPr/>
      <dgm:t>
        <a:bodyPr/>
        <a:lstStyle/>
        <a:p>
          <a:endParaRPr lang="en-US"/>
        </a:p>
      </dgm:t>
    </dgm:pt>
    <dgm:pt modelId="{FBC07CCE-14BD-466D-8700-474534BB4029}" type="sibTrans" cxnId="{66CFC31F-AAF9-4C71-A291-4DF22C1271CB}">
      <dgm:prSet/>
      <dgm:spPr/>
      <dgm:t>
        <a:bodyPr/>
        <a:lstStyle/>
        <a:p>
          <a:endParaRPr lang="en-US"/>
        </a:p>
      </dgm:t>
    </dgm:pt>
    <dgm:pt modelId="{83555829-1302-4B05-A436-D5520F969C50}">
      <dgm:prSet phldrT="[Text]" custT="1"/>
      <dgm:spPr/>
      <dgm:t>
        <a:bodyPr/>
        <a:lstStyle/>
        <a:p>
          <a:r>
            <a:rPr lang="en-US" sz="1400" b="1" err="1"/>
            <a:t>CodelistMetadata</a:t>
          </a:r>
          <a:endParaRPr lang="en-US" sz="1400" b="1"/>
        </a:p>
      </dgm:t>
    </dgm:pt>
    <dgm:pt modelId="{41FA5C71-277D-48BF-BB62-7CCA28BC753B}" type="parTrans" cxnId="{C5C70850-02AC-4978-ACFB-778967B744B4}">
      <dgm:prSet/>
      <dgm:spPr/>
      <dgm:t>
        <a:bodyPr/>
        <a:lstStyle/>
        <a:p>
          <a:endParaRPr lang="en-US"/>
        </a:p>
      </dgm:t>
    </dgm:pt>
    <dgm:pt modelId="{F36DDCBF-90CD-4C7D-B7A3-0CDF03339814}" type="sibTrans" cxnId="{C5C70850-02AC-4978-ACFB-778967B744B4}">
      <dgm:prSet/>
      <dgm:spPr/>
      <dgm:t>
        <a:bodyPr/>
        <a:lstStyle/>
        <a:p>
          <a:endParaRPr lang="en-US"/>
        </a:p>
      </dgm:t>
    </dgm:pt>
    <dgm:pt modelId="{CD0724A2-D758-43A9-B005-0385B38A17B9}">
      <dgm:prSet phldrT="[Text]" custT="1"/>
      <dgm:spPr/>
      <dgm:t>
        <a:bodyPr/>
        <a:lstStyle/>
        <a:p>
          <a:r>
            <a:rPr lang="en-US" sz="1400" b="1"/>
            <a:t>Study</a:t>
          </a:r>
          <a:br>
            <a:rPr lang="en-US" sz="1400" b="1"/>
          </a:br>
          <a:r>
            <a:rPr lang="en-US" sz="1400" b="1"/>
            <a:t>Metadata</a:t>
          </a:r>
        </a:p>
      </dgm:t>
    </dgm:pt>
    <dgm:pt modelId="{8B9DE245-82A4-4044-96AC-49F7D8FAC8B4}" type="sibTrans" cxnId="{6F3B72B2-90CF-4A3D-AF66-21E7029641D5}">
      <dgm:prSet/>
      <dgm:spPr/>
      <dgm:t>
        <a:bodyPr/>
        <a:lstStyle/>
        <a:p>
          <a:endParaRPr lang="en-US"/>
        </a:p>
      </dgm:t>
    </dgm:pt>
    <dgm:pt modelId="{5F0B3379-F1D6-4823-97A2-B84DD3EB2F53}" type="parTrans" cxnId="{6F3B72B2-90CF-4A3D-AF66-21E7029641D5}">
      <dgm:prSet/>
      <dgm:spPr/>
      <dgm:t>
        <a:bodyPr/>
        <a:lstStyle/>
        <a:p>
          <a:endParaRPr lang="en-US"/>
        </a:p>
      </dgm:t>
    </dgm:pt>
    <dgm:pt modelId="{2EC43DC6-C687-4A0E-9048-25B6CF4A79C1}">
      <dgm:prSet phldrT="[Text]" custT="1"/>
      <dgm:spPr/>
      <dgm:t>
        <a:bodyPr/>
        <a:lstStyle/>
        <a:p>
          <a:r>
            <a:rPr lang="en-US" sz="1400" b="1"/>
            <a:t>Standards Metadata</a:t>
          </a:r>
        </a:p>
      </dgm:t>
    </dgm:pt>
    <dgm:pt modelId="{B5EA0729-0311-4B43-990A-1DC16DAF8916}" type="sibTrans" cxnId="{94AD692D-2D15-4517-870F-70D450211DFE}">
      <dgm:prSet/>
      <dgm:spPr/>
      <dgm:t>
        <a:bodyPr/>
        <a:lstStyle/>
        <a:p>
          <a:endParaRPr lang="en-US"/>
        </a:p>
      </dgm:t>
    </dgm:pt>
    <dgm:pt modelId="{648564D6-30DF-4F21-BCFD-C4301C3721C0}" type="parTrans" cxnId="{94AD692D-2D15-4517-870F-70D450211DFE}">
      <dgm:prSet/>
      <dgm:spPr/>
      <dgm:t>
        <a:bodyPr/>
        <a:lstStyle/>
        <a:p>
          <a:endParaRPr lang="en-US"/>
        </a:p>
      </dgm:t>
    </dgm:pt>
    <dgm:pt modelId="{16B21B4F-BE4E-415F-8776-85ED7BE29CCC}" type="pres">
      <dgm:prSet presAssocID="{3B391BC8-A90F-42E4-9F7C-4CCE5E748481}" presName="cycle" presStyleCnt="0">
        <dgm:presLayoutVars>
          <dgm:chMax val="1"/>
          <dgm:dir/>
          <dgm:animLvl val="ctr"/>
          <dgm:resizeHandles val="exact"/>
        </dgm:presLayoutVars>
      </dgm:prSet>
      <dgm:spPr/>
    </dgm:pt>
    <dgm:pt modelId="{A463EB4E-3005-4841-8049-B20664C32FE9}" type="pres">
      <dgm:prSet presAssocID="{4D18FEEC-F7DF-4E36-A668-3AE3B1436299}" presName="centerShape" presStyleLbl="node0" presStyleIdx="0" presStyleCnt="1" custScaleX="127040" custScaleY="107671" custLinFactNeighborX="2114" custLinFactNeighborY="11307"/>
      <dgm:spPr/>
    </dgm:pt>
    <dgm:pt modelId="{38BA18FE-5253-4F96-B709-5D6A0AB9A70C}" type="pres">
      <dgm:prSet presAssocID="{5F0B3379-F1D6-4823-97A2-B84DD3EB2F53}" presName="parTrans" presStyleLbl="bgSibTrans2D1" presStyleIdx="0" presStyleCnt="6" custScaleX="55746" custLinFactNeighborX="28342" custLinFactNeighborY="6890"/>
      <dgm:spPr>
        <a:prstGeom prst="leftArrow">
          <a:avLst/>
        </a:prstGeom>
      </dgm:spPr>
    </dgm:pt>
    <dgm:pt modelId="{4EBDAA2B-8913-4FC1-B1D5-09DC2A4BAC79}" type="pres">
      <dgm:prSet presAssocID="{CD0724A2-D758-43A9-B005-0385B38A17B9}" presName="node" presStyleLbl="node1" presStyleIdx="0" presStyleCnt="6" custScaleX="139425" custScaleY="125168" custRadScaleRad="92704" custRadScaleInc="-67653">
        <dgm:presLayoutVars>
          <dgm:bulletEnabled val="1"/>
        </dgm:presLayoutVars>
      </dgm:prSet>
      <dgm:spPr/>
    </dgm:pt>
    <dgm:pt modelId="{7B52F92B-0E83-4E38-921D-FB427E9F4AA8}" type="pres">
      <dgm:prSet presAssocID="{648564D6-30DF-4F21-BCFD-C4301C3721C0}" presName="parTrans" presStyleLbl="bgSibTrans2D1" presStyleIdx="1" presStyleCnt="6" custAng="904669" custScaleX="65817" custLinFactNeighborX="24645" custLinFactNeighborY="5612"/>
      <dgm:spPr>
        <a:prstGeom prst="leftArrow">
          <a:avLst/>
        </a:prstGeom>
      </dgm:spPr>
    </dgm:pt>
    <dgm:pt modelId="{67F5ADE8-7D20-4B49-8A54-540FB3BBAB80}" type="pres">
      <dgm:prSet presAssocID="{2EC43DC6-C687-4A0E-9048-25B6CF4A79C1}" presName="node" presStyleLbl="node1" presStyleIdx="1" presStyleCnt="6" custScaleX="156280" custScaleY="146630" custRadScaleRad="97337" custRadScaleInc="-70941">
        <dgm:presLayoutVars>
          <dgm:bulletEnabled val="1"/>
        </dgm:presLayoutVars>
      </dgm:prSet>
      <dgm:spPr/>
    </dgm:pt>
    <dgm:pt modelId="{1F3D5ACA-862B-4D33-B054-4F403D6E1A41}" type="pres">
      <dgm:prSet presAssocID="{D02ECB1A-7BC8-460C-9BA5-4BA6C4F7DF5C}" presName="parTrans" presStyleLbl="bgSibTrans2D1" presStyleIdx="2" presStyleCnt="6" custAng="21441666" custScaleX="74223" custLinFactNeighborX="25968" custLinFactNeighborY="42371"/>
      <dgm:spPr>
        <a:prstGeom prst="leftArrow">
          <a:avLst/>
        </a:prstGeom>
      </dgm:spPr>
    </dgm:pt>
    <dgm:pt modelId="{59E420E9-1345-45CF-B968-B9239216D079}" type="pres">
      <dgm:prSet presAssocID="{27BE5460-1334-42E9-A389-28AAD02798DA}" presName="node" presStyleLbl="node1" presStyleIdx="2" presStyleCnt="6" custScaleX="135689" custScaleY="124355" custRadScaleRad="118156" custRadScaleInc="-96721">
        <dgm:presLayoutVars>
          <dgm:bulletEnabled val="1"/>
        </dgm:presLayoutVars>
      </dgm:prSet>
      <dgm:spPr/>
    </dgm:pt>
    <dgm:pt modelId="{7725DDD2-1E1D-4233-9E3A-5A2826129390}" type="pres">
      <dgm:prSet presAssocID="{623152D2-6D37-4880-9CB3-482E33FAD544}" presName="parTrans" presStyleLbl="bgSibTrans2D1" presStyleIdx="3" presStyleCnt="6" custScaleX="63360" custLinFactNeighborX="4329" custLinFactNeighborY="82879"/>
      <dgm:spPr>
        <a:prstGeom prst="leftArrow">
          <a:avLst/>
        </a:prstGeom>
      </dgm:spPr>
    </dgm:pt>
    <dgm:pt modelId="{A71994CF-B0DE-4C94-AF90-FC8258C9A839}" type="pres">
      <dgm:prSet presAssocID="{3C21E0AB-6DA7-4A56-9615-5BFA65C0A1EC}" presName="node" presStyleLbl="node1" presStyleIdx="3" presStyleCnt="6" custScaleX="141662" custScaleY="137364" custRadScaleRad="124266" custRadScaleInc="-82306">
        <dgm:presLayoutVars>
          <dgm:bulletEnabled val="1"/>
        </dgm:presLayoutVars>
      </dgm:prSet>
      <dgm:spPr/>
    </dgm:pt>
    <dgm:pt modelId="{B5ABED07-B71C-4786-ACE0-DD6F4EF6B307}" type="pres">
      <dgm:prSet presAssocID="{4728277D-F30E-4678-8C20-BA3F8774D651}" presName="parTrans" presStyleLbl="bgSibTrans2D1" presStyleIdx="4" presStyleCnt="6" custAng="10619230" custScaleX="48396" custLinFactNeighborX="-28369" custLinFactNeighborY="52066"/>
      <dgm:spPr>
        <a:prstGeom prst="rightArrow">
          <a:avLst/>
        </a:prstGeom>
      </dgm:spPr>
    </dgm:pt>
    <dgm:pt modelId="{DBF44B20-11CF-4B78-821F-F08DA04040A6}" type="pres">
      <dgm:prSet presAssocID="{C44DDD6C-9A85-4EFA-AEF0-99E6DE212943}" presName="node" presStyleLbl="node1" presStyleIdx="4" presStyleCnt="6" custScaleX="118858" custScaleY="126675" custRadScaleRad="91059" custRadScaleInc="28046">
        <dgm:presLayoutVars>
          <dgm:bulletEnabled val="1"/>
        </dgm:presLayoutVars>
      </dgm:prSet>
      <dgm:spPr/>
    </dgm:pt>
    <dgm:pt modelId="{C27C88F7-34E7-456C-AEE5-707CBF95C3D6}" type="pres">
      <dgm:prSet presAssocID="{41FA5C71-277D-48BF-BB62-7CCA28BC753B}" presName="parTrans" presStyleLbl="bgSibTrans2D1" presStyleIdx="5" presStyleCnt="6" custAng="537668" custScaleX="66777" custLinFactNeighborX="-19047" custLinFactNeighborY="15945"/>
      <dgm:spPr>
        <a:prstGeom prst="leftRightArrow">
          <a:avLst/>
        </a:prstGeom>
      </dgm:spPr>
    </dgm:pt>
    <dgm:pt modelId="{B5D772D0-5EDD-4187-9108-652260780A96}" type="pres">
      <dgm:prSet presAssocID="{83555829-1302-4B05-A436-D5520F969C50}" presName="node" presStyleLbl="node1" presStyleIdx="5" presStyleCnt="6" custScaleX="119259" custScaleY="127395" custRadScaleRad="90515" custRadScaleInc="24600">
        <dgm:presLayoutVars>
          <dgm:bulletEnabled val="1"/>
        </dgm:presLayoutVars>
      </dgm:prSet>
      <dgm:spPr/>
    </dgm:pt>
  </dgm:ptLst>
  <dgm:cxnLst>
    <dgm:cxn modelId="{E0000D08-B6D3-4A38-A506-0C5C4539BC8D}" type="presOf" srcId="{4D18FEEC-F7DF-4E36-A668-3AE3B1436299}" destId="{A463EB4E-3005-4841-8049-B20664C32FE9}" srcOrd="0" destOrd="0" presId="urn:microsoft.com/office/officeart/2005/8/layout/radial4"/>
    <dgm:cxn modelId="{0CCC9C11-2330-42CE-9B08-04F8F16DE4EF}" type="presOf" srcId="{CD0724A2-D758-43A9-B005-0385B38A17B9}" destId="{4EBDAA2B-8913-4FC1-B1D5-09DC2A4BAC79}" srcOrd="0" destOrd="0" presId="urn:microsoft.com/office/officeart/2005/8/layout/radial4"/>
    <dgm:cxn modelId="{DF2F5219-A22E-4019-A6EF-DCE91BC4265B}" srcId="{3B391BC8-A90F-42E4-9F7C-4CCE5E748481}" destId="{4D18FEEC-F7DF-4E36-A668-3AE3B1436299}" srcOrd="0" destOrd="0" parTransId="{8311B9E6-8B4A-4E06-A55C-F7931F81C676}" sibTransId="{549E0CE2-D854-41F0-93AE-D38B87F3B81D}"/>
    <dgm:cxn modelId="{2880E819-D843-4BB6-8541-7224CAAEDBC1}" type="presOf" srcId="{41FA5C71-277D-48BF-BB62-7CCA28BC753B}" destId="{C27C88F7-34E7-456C-AEE5-707CBF95C3D6}" srcOrd="0" destOrd="0" presId="urn:microsoft.com/office/officeart/2005/8/layout/radial4"/>
    <dgm:cxn modelId="{66CFC31F-AAF9-4C71-A291-4DF22C1271CB}" srcId="{4D18FEEC-F7DF-4E36-A668-3AE3B1436299}" destId="{C44DDD6C-9A85-4EFA-AEF0-99E6DE212943}" srcOrd="4" destOrd="0" parTransId="{4728277D-F30E-4678-8C20-BA3F8774D651}" sibTransId="{FBC07CCE-14BD-466D-8700-474534BB4029}"/>
    <dgm:cxn modelId="{3A8B132D-39BF-421D-9BBA-7D02911C3E38}" type="presOf" srcId="{648564D6-30DF-4F21-BCFD-C4301C3721C0}" destId="{7B52F92B-0E83-4E38-921D-FB427E9F4AA8}" srcOrd="0" destOrd="0" presId="urn:microsoft.com/office/officeart/2005/8/layout/radial4"/>
    <dgm:cxn modelId="{94AD692D-2D15-4517-870F-70D450211DFE}" srcId="{4D18FEEC-F7DF-4E36-A668-3AE3B1436299}" destId="{2EC43DC6-C687-4A0E-9048-25B6CF4A79C1}" srcOrd="1" destOrd="0" parTransId="{648564D6-30DF-4F21-BCFD-C4301C3721C0}" sibTransId="{B5EA0729-0311-4B43-990A-1DC16DAF8916}"/>
    <dgm:cxn modelId="{F3CE1560-0CAA-47A1-A069-A6754A5CBCE8}" type="presOf" srcId="{C44DDD6C-9A85-4EFA-AEF0-99E6DE212943}" destId="{DBF44B20-11CF-4B78-821F-F08DA04040A6}" srcOrd="0" destOrd="0" presId="urn:microsoft.com/office/officeart/2005/8/layout/radial4"/>
    <dgm:cxn modelId="{6EAAED65-21C0-457A-B838-66988DB598BC}" srcId="{4D18FEEC-F7DF-4E36-A668-3AE3B1436299}" destId="{27BE5460-1334-42E9-A389-28AAD02798DA}" srcOrd="2" destOrd="0" parTransId="{D02ECB1A-7BC8-460C-9BA5-4BA6C4F7DF5C}" sibTransId="{BB99D344-286B-41DF-9B38-0C179B821E1C}"/>
    <dgm:cxn modelId="{C5C70850-02AC-4978-ACFB-778967B744B4}" srcId="{4D18FEEC-F7DF-4E36-A668-3AE3B1436299}" destId="{83555829-1302-4B05-A436-D5520F969C50}" srcOrd="5" destOrd="0" parTransId="{41FA5C71-277D-48BF-BB62-7CCA28BC753B}" sibTransId="{F36DDCBF-90CD-4C7D-B7A3-0CDF03339814}"/>
    <dgm:cxn modelId="{C6DB9C82-FB2D-4FCE-BEF9-AA2EBA357B44}" type="presOf" srcId="{623152D2-6D37-4880-9CB3-482E33FAD544}" destId="{7725DDD2-1E1D-4233-9E3A-5A2826129390}" srcOrd="0" destOrd="0" presId="urn:microsoft.com/office/officeart/2005/8/layout/radial4"/>
    <dgm:cxn modelId="{99E9689A-CE43-40DC-A384-CF67FDC0984D}" srcId="{4D18FEEC-F7DF-4E36-A668-3AE3B1436299}" destId="{3C21E0AB-6DA7-4A56-9615-5BFA65C0A1EC}" srcOrd="3" destOrd="0" parTransId="{623152D2-6D37-4880-9CB3-482E33FAD544}" sibTransId="{A4219A59-E5AC-4B85-AADF-FBB233E80C84}"/>
    <dgm:cxn modelId="{001D19B0-6859-449C-974A-BDE445301191}" type="presOf" srcId="{27BE5460-1334-42E9-A389-28AAD02798DA}" destId="{59E420E9-1345-45CF-B968-B9239216D079}" srcOrd="0" destOrd="0" presId="urn:microsoft.com/office/officeart/2005/8/layout/radial4"/>
    <dgm:cxn modelId="{A6364CB0-4D84-411B-893B-31C81BF46A4D}" type="presOf" srcId="{3C21E0AB-6DA7-4A56-9615-5BFA65C0A1EC}" destId="{A71994CF-B0DE-4C94-AF90-FC8258C9A839}" srcOrd="0" destOrd="0" presId="urn:microsoft.com/office/officeart/2005/8/layout/radial4"/>
    <dgm:cxn modelId="{FF6763B2-0907-4FA3-8186-01F869E19EB3}" type="presOf" srcId="{4728277D-F30E-4678-8C20-BA3F8774D651}" destId="{B5ABED07-B71C-4786-ACE0-DD6F4EF6B307}" srcOrd="0" destOrd="0" presId="urn:microsoft.com/office/officeart/2005/8/layout/radial4"/>
    <dgm:cxn modelId="{6F3B72B2-90CF-4A3D-AF66-21E7029641D5}" srcId="{4D18FEEC-F7DF-4E36-A668-3AE3B1436299}" destId="{CD0724A2-D758-43A9-B005-0385B38A17B9}" srcOrd="0" destOrd="0" parTransId="{5F0B3379-F1D6-4823-97A2-B84DD3EB2F53}" sibTransId="{8B9DE245-82A4-4044-96AC-49F7D8FAC8B4}"/>
    <dgm:cxn modelId="{92D4F1C4-4242-475C-9E85-0A0866DEBC2F}" type="presOf" srcId="{D02ECB1A-7BC8-460C-9BA5-4BA6C4F7DF5C}" destId="{1F3D5ACA-862B-4D33-B054-4F403D6E1A41}" srcOrd="0" destOrd="0" presId="urn:microsoft.com/office/officeart/2005/8/layout/radial4"/>
    <dgm:cxn modelId="{B40A70C5-EFDF-44AF-882B-8C4FC48116C6}" type="presOf" srcId="{2EC43DC6-C687-4A0E-9048-25B6CF4A79C1}" destId="{67F5ADE8-7D20-4B49-8A54-540FB3BBAB80}" srcOrd="0" destOrd="0" presId="urn:microsoft.com/office/officeart/2005/8/layout/radial4"/>
    <dgm:cxn modelId="{BB0063D8-7696-4A76-8EE8-B5B85F9573F0}" type="presOf" srcId="{3B391BC8-A90F-42E4-9F7C-4CCE5E748481}" destId="{16B21B4F-BE4E-415F-8776-85ED7BE29CCC}" srcOrd="0" destOrd="0" presId="urn:microsoft.com/office/officeart/2005/8/layout/radial4"/>
    <dgm:cxn modelId="{6104D2E1-A51A-499F-AC7A-CD1C86260A61}" type="presOf" srcId="{83555829-1302-4B05-A436-D5520F969C50}" destId="{B5D772D0-5EDD-4187-9108-652260780A96}" srcOrd="0" destOrd="0" presId="urn:microsoft.com/office/officeart/2005/8/layout/radial4"/>
    <dgm:cxn modelId="{22C8D9F3-DE2D-4538-A82C-C80E6E5BA8CF}" type="presOf" srcId="{5F0B3379-F1D6-4823-97A2-B84DD3EB2F53}" destId="{38BA18FE-5253-4F96-B709-5D6A0AB9A70C}" srcOrd="0" destOrd="0" presId="urn:microsoft.com/office/officeart/2005/8/layout/radial4"/>
    <dgm:cxn modelId="{6EC23822-D2A3-407A-81FE-35500F0E8DF5}" type="presParOf" srcId="{16B21B4F-BE4E-415F-8776-85ED7BE29CCC}" destId="{A463EB4E-3005-4841-8049-B20664C32FE9}" srcOrd="0" destOrd="0" presId="urn:microsoft.com/office/officeart/2005/8/layout/radial4"/>
    <dgm:cxn modelId="{FE4CC288-CF6D-48C3-AE1B-04CC975B7443}" type="presParOf" srcId="{16B21B4F-BE4E-415F-8776-85ED7BE29CCC}" destId="{38BA18FE-5253-4F96-B709-5D6A0AB9A70C}" srcOrd="1" destOrd="0" presId="urn:microsoft.com/office/officeart/2005/8/layout/radial4"/>
    <dgm:cxn modelId="{322120F2-58FB-4623-9671-021610A049B7}" type="presParOf" srcId="{16B21B4F-BE4E-415F-8776-85ED7BE29CCC}" destId="{4EBDAA2B-8913-4FC1-B1D5-09DC2A4BAC79}" srcOrd="2" destOrd="0" presId="urn:microsoft.com/office/officeart/2005/8/layout/radial4"/>
    <dgm:cxn modelId="{DE185003-DD5C-45A3-AD98-174D11AC1E08}" type="presParOf" srcId="{16B21B4F-BE4E-415F-8776-85ED7BE29CCC}" destId="{7B52F92B-0E83-4E38-921D-FB427E9F4AA8}" srcOrd="3" destOrd="0" presId="urn:microsoft.com/office/officeart/2005/8/layout/radial4"/>
    <dgm:cxn modelId="{C3408559-9332-42B1-9AC6-0FED5FD8E81B}" type="presParOf" srcId="{16B21B4F-BE4E-415F-8776-85ED7BE29CCC}" destId="{67F5ADE8-7D20-4B49-8A54-540FB3BBAB80}" srcOrd="4" destOrd="0" presId="urn:microsoft.com/office/officeart/2005/8/layout/radial4"/>
    <dgm:cxn modelId="{91045C7D-3F02-42C0-8844-957F185904E2}" type="presParOf" srcId="{16B21B4F-BE4E-415F-8776-85ED7BE29CCC}" destId="{1F3D5ACA-862B-4D33-B054-4F403D6E1A41}" srcOrd="5" destOrd="0" presId="urn:microsoft.com/office/officeart/2005/8/layout/radial4"/>
    <dgm:cxn modelId="{FA99C1E4-F1A0-4147-AA90-73693210B224}" type="presParOf" srcId="{16B21B4F-BE4E-415F-8776-85ED7BE29CCC}" destId="{59E420E9-1345-45CF-B968-B9239216D079}" srcOrd="6" destOrd="0" presId="urn:microsoft.com/office/officeart/2005/8/layout/radial4"/>
    <dgm:cxn modelId="{81F9745F-970B-4894-B9DB-15EE42AE86BD}" type="presParOf" srcId="{16B21B4F-BE4E-415F-8776-85ED7BE29CCC}" destId="{7725DDD2-1E1D-4233-9E3A-5A2826129390}" srcOrd="7" destOrd="0" presId="urn:microsoft.com/office/officeart/2005/8/layout/radial4"/>
    <dgm:cxn modelId="{D7787AFD-DDDB-4F3B-AB19-178380C0D8DB}" type="presParOf" srcId="{16B21B4F-BE4E-415F-8776-85ED7BE29CCC}" destId="{A71994CF-B0DE-4C94-AF90-FC8258C9A839}" srcOrd="8" destOrd="0" presId="urn:microsoft.com/office/officeart/2005/8/layout/radial4"/>
    <dgm:cxn modelId="{CDAA1D57-CD5D-468E-B621-D39F6CDCE9DD}" type="presParOf" srcId="{16B21B4F-BE4E-415F-8776-85ED7BE29CCC}" destId="{B5ABED07-B71C-4786-ACE0-DD6F4EF6B307}" srcOrd="9" destOrd="0" presId="urn:microsoft.com/office/officeart/2005/8/layout/radial4"/>
    <dgm:cxn modelId="{EDC0FE96-12F6-43B1-BDBF-E952F9B7C88D}" type="presParOf" srcId="{16B21B4F-BE4E-415F-8776-85ED7BE29CCC}" destId="{DBF44B20-11CF-4B78-821F-F08DA04040A6}" srcOrd="10" destOrd="0" presId="urn:microsoft.com/office/officeart/2005/8/layout/radial4"/>
    <dgm:cxn modelId="{2416E13C-3DF8-46ED-B1BC-8D07A6207D18}" type="presParOf" srcId="{16B21B4F-BE4E-415F-8776-85ED7BE29CCC}" destId="{C27C88F7-34E7-456C-AEE5-707CBF95C3D6}" srcOrd="11" destOrd="0" presId="urn:microsoft.com/office/officeart/2005/8/layout/radial4"/>
    <dgm:cxn modelId="{E7D02E7E-E6BF-43E6-A8AE-13DD3DDA46EC}" type="presParOf" srcId="{16B21B4F-BE4E-415F-8776-85ED7BE29CCC}" destId="{B5D772D0-5EDD-4187-9108-652260780A96}"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3EB4E-3005-4841-8049-B20664C32FE9}">
      <dsp:nvSpPr>
        <dsp:cNvPr id="0" name=""/>
        <dsp:cNvSpPr/>
      </dsp:nvSpPr>
      <dsp:spPr>
        <a:xfrm>
          <a:off x="1494211" y="2555425"/>
          <a:ext cx="1426584" cy="12090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635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a:t>Metadata representation of Define-XML</a:t>
          </a:r>
        </a:p>
      </dsp:txBody>
      <dsp:txXfrm>
        <a:off x="1703129" y="2732491"/>
        <a:ext cx="1008748" cy="854950"/>
      </dsp:txXfrm>
    </dsp:sp>
    <dsp:sp modelId="{38BA18FE-5253-4F96-B709-5D6A0AB9A70C}">
      <dsp:nvSpPr>
        <dsp:cNvPr id="0" name=""/>
        <dsp:cNvSpPr/>
      </dsp:nvSpPr>
      <dsp:spPr>
        <a:xfrm rot="10441526">
          <a:off x="1057977" y="3142696"/>
          <a:ext cx="447210"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BDAA2B-8913-4FC1-B1D5-09DC2A4BAC79}">
      <dsp:nvSpPr>
        <dsp:cNvPr id="0" name=""/>
        <dsp:cNvSpPr/>
      </dsp:nvSpPr>
      <dsp:spPr>
        <a:xfrm>
          <a:off x="107297" y="2928858"/>
          <a:ext cx="1095962" cy="787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t>Study</a:t>
          </a:r>
          <a:br>
            <a:rPr lang="en-US" sz="1400" b="1" kern="1200"/>
          </a:br>
          <a:r>
            <a:rPr lang="en-US" sz="1400" b="1" kern="1200"/>
            <a:t>Metadata</a:t>
          </a:r>
        </a:p>
      </dsp:txBody>
      <dsp:txXfrm>
        <a:off x="130351" y="2951912"/>
        <a:ext cx="1049854" cy="741007"/>
      </dsp:txXfrm>
    </dsp:sp>
    <dsp:sp modelId="{7B52F92B-0E83-4E38-921D-FB427E9F4AA8}">
      <dsp:nvSpPr>
        <dsp:cNvPr id="0" name=""/>
        <dsp:cNvSpPr/>
      </dsp:nvSpPr>
      <dsp:spPr>
        <a:xfrm rot="13314675">
          <a:off x="991817" y="2446350"/>
          <a:ext cx="683634"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F5ADE8-7D20-4B49-8A54-540FB3BBAB80}">
      <dsp:nvSpPr>
        <dsp:cNvPr id="0" name=""/>
        <dsp:cNvSpPr/>
      </dsp:nvSpPr>
      <dsp:spPr>
        <a:xfrm>
          <a:off x="0" y="1892938"/>
          <a:ext cx="1228452" cy="9220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t>Standards Metadata</a:t>
          </a:r>
        </a:p>
      </dsp:txBody>
      <dsp:txXfrm>
        <a:off x="27007" y="1919945"/>
        <a:ext cx="1174438" cy="868064"/>
      </dsp:txXfrm>
    </dsp:sp>
    <dsp:sp modelId="{1F3D5ACA-862B-4D33-B054-4F403D6E1A41}">
      <dsp:nvSpPr>
        <dsp:cNvPr id="0" name=""/>
        <dsp:cNvSpPr/>
      </dsp:nvSpPr>
      <dsp:spPr>
        <a:xfrm rot="13563172">
          <a:off x="1013718" y="1979943"/>
          <a:ext cx="118735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E420E9-1345-45CF-B968-B9239216D079}">
      <dsp:nvSpPr>
        <dsp:cNvPr id="0" name=""/>
        <dsp:cNvSpPr/>
      </dsp:nvSpPr>
      <dsp:spPr>
        <a:xfrm>
          <a:off x="130690" y="1012528"/>
          <a:ext cx="1066595" cy="782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t>Table Metadata</a:t>
          </a:r>
        </a:p>
      </dsp:txBody>
      <dsp:txXfrm>
        <a:off x="153594" y="1035432"/>
        <a:ext cx="1020787" cy="736194"/>
      </dsp:txXfrm>
    </dsp:sp>
    <dsp:sp modelId="{7725DDD2-1E1D-4233-9E3A-5A2826129390}">
      <dsp:nvSpPr>
        <dsp:cNvPr id="0" name=""/>
        <dsp:cNvSpPr/>
      </dsp:nvSpPr>
      <dsp:spPr>
        <a:xfrm rot="15761972">
          <a:off x="1511888" y="1669779"/>
          <a:ext cx="113794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994CF-B0DE-4C94-AF90-FC8258C9A839}">
      <dsp:nvSpPr>
        <dsp:cNvPr id="0" name=""/>
        <dsp:cNvSpPr/>
      </dsp:nvSpPr>
      <dsp:spPr>
        <a:xfrm>
          <a:off x="1332227" y="241927"/>
          <a:ext cx="1113546" cy="863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t>Column Metadata</a:t>
          </a:r>
        </a:p>
      </dsp:txBody>
      <dsp:txXfrm>
        <a:off x="1357527" y="267227"/>
        <a:ext cx="1062946" cy="813209"/>
      </dsp:txXfrm>
    </dsp:sp>
    <dsp:sp modelId="{B5ABED07-B71C-4786-ACE0-DD6F4EF6B307}">
      <dsp:nvSpPr>
        <dsp:cNvPr id="0" name=""/>
        <dsp:cNvSpPr/>
      </dsp:nvSpPr>
      <dsp:spPr>
        <a:xfrm rot="8203245">
          <a:off x="2613515" y="2382888"/>
          <a:ext cx="477987" cy="320038"/>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44B20-11CF-4B78-821F-F08DA04040A6}">
      <dsp:nvSpPr>
        <dsp:cNvPr id="0" name=""/>
        <dsp:cNvSpPr/>
      </dsp:nvSpPr>
      <dsp:spPr>
        <a:xfrm>
          <a:off x="3042366" y="1658797"/>
          <a:ext cx="934293" cy="796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a:t>Value Level Metadata</a:t>
          </a:r>
        </a:p>
      </dsp:txBody>
      <dsp:txXfrm>
        <a:off x="3065697" y="1682128"/>
        <a:ext cx="887631" cy="749930"/>
      </dsp:txXfrm>
    </dsp:sp>
    <dsp:sp modelId="{C27C88F7-34E7-456C-AEE5-707CBF95C3D6}">
      <dsp:nvSpPr>
        <dsp:cNvPr id="0" name=""/>
        <dsp:cNvSpPr/>
      </dsp:nvSpPr>
      <dsp:spPr>
        <a:xfrm rot="98488">
          <a:off x="2933704" y="2909503"/>
          <a:ext cx="477795" cy="32003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D772D0-5EDD-4187-9108-652260780A96}">
      <dsp:nvSpPr>
        <dsp:cNvPr id="0" name=""/>
        <dsp:cNvSpPr/>
      </dsp:nvSpPr>
      <dsp:spPr>
        <a:xfrm>
          <a:off x="3195001" y="2572352"/>
          <a:ext cx="937445" cy="801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err="1"/>
            <a:t>CodelistMetadata</a:t>
          </a:r>
          <a:endParaRPr lang="en-US" sz="1400" b="1" kern="1200"/>
        </a:p>
      </dsp:txBody>
      <dsp:txXfrm>
        <a:off x="3218465" y="2595816"/>
        <a:ext cx="890517" cy="75419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E1A3E-C737-584E-86B0-F484DE311626}" type="datetimeFigureOut">
              <a:rPr lang="en-US" smtClean="0"/>
              <a:t>10/18/2023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17163-B04C-C34A-8000-FDF58C3633A6}" type="slidenum">
              <a:rPr lang="en-US" smtClean="0"/>
              <a:t>‹#›</a:t>
            </a:fld>
            <a:endParaRPr lang="en-US"/>
          </a:p>
        </p:txBody>
      </p:sp>
    </p:spTree>
    <p:extLst>
      <p:ext uri="{BB962C8B-B14F-4D97-AF65-F5344CB8AC3E}">
        <p14:creationId xmlns:p14="http://schemas.microsoft.com/office/powerpoint/2010/main" val="159973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1</a:t>
            </a:fld>
            <a:endParaRPr lang="en-US"/>
          </a:p>
        </p:txBody>
      </p:sp>
    </p:spTree>
    <p:extLst>
      <p:ext uri="{BB962C8B-B14F-4D97-AF65-F5344CB8AC3E}">
        <p14:creationId xmlns:p14="http://schemas.microsoft.com/office/powerpoint/2010/main" val="295443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12</a:t>
            </a:fld>
            <a:endParaRPr lang="en-US"/>
          </a:p>
        </p:txBody>
      </p:sp>
    </p:spTree>
    <p:extLst>
      <p:ext uri="{BB962C8B-B14F-4D97-AF65-F5344CB8AC3E}">
        <p14:creationId xmlns:p14="http://schemas.microsoft.com/office/powerpoint/2010/main" val="359409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96267"/>
                </a:solidFill>
                <a:effectLst/>
                <a:uLnTx/>
                <a:uFillTx/>
                <a:latin typeface="Arial" pitchFamily="34" charset="0"/>
                <a:ea typeface="+mn-ea"/>
                <a:cs typeface="Arial" pitchFamily="34" charset="0"/>
              </a:rPr>
              <a:t>2016-05-07</a:t>
            </a: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D2BBB-E3F7-4504-A1B3-03058495446A}" type="slidenum">
              <a:rPr kumimoji="0" lang="en-US" sz="1300" b="0" i="0" u="none" strike="noStrike" kern="1200" cap="none" spc="0" normalizeH="0" baseline="0" noProof="0" smtClean="0">
                <a:ln>
                  <a:noFill/>
                </a:ln>
                <a:solidFill>
                  <a:srgbClr val="596267"/>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300" b="0" i="0" u="none" strike="noStrike" kern="1200" cap="none" spc="0" normalizeH="0" baseline="0" noProof="0">
              <a:ln>
                <a:noFill/>
              </a:ln>
              <a:solidFill>
                <a:srgbClr val="59626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668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32</a:t>
            </a:fld>
            <a:endParaRPr lang="en-US"/>
          </a:p>
        </p:txBody>
      </p:sp>
    </p:spTree>
    <p:extLst>
      <p:ext uri="{BB962C8B-B14F-4D97-AF65-F5344CB8AC3E}">
        <p14:creationId xmlns:p14="http://schemas.microsoft.com/office/powerpoint/2010/main" val="333735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33</a:t>
            </a:fld>
            <a:endParaRPr lang="en-US"/>
          </a:p>
        </p:txBody>
      </p:sp>
    </p:spTree>
    <p:extLst>
      <p:ext uri="{BB962C8B-B14F-4D97-AF65-F5344CB8AC3E}">
        <p14:creationId xmlns:p14="http://schemas.microsoft.com/office/powerpoint/2010/main" val="98695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35</a:t>
            </a:fld>
            <a:endParaRPr lang="en-US"/>
          </a:p>
        </p:txBody>
      </p:sp>
    </p:spTree>
    <p:extLst>
      <p:ext uri="{BB962C8B-B14F-4D97-AF65-F5344CB8AC3E}">
        <p14:creationId xmlns:p14="http://schemas.microsoft.com/office/powerpoint/2010/main" val="24756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36</a:t>
            </a:fld>
            <a:endParaRPr lang="en-US"/>
          </a:p>
        </p:txBody>
      </p:sp>
    </p:spTree>
    <p:extLst>
      <p:ext uri="{BB962C8B-B14F-4D97-AF65-F5344CB8AC3E}">
        <p14:creationId xmlns:p14="http://schemas.microsoft.com/office/powerpoint/2010/main" val="313086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Session Chair will introduce you based on the information you provide on this slide.</a:t>
            </a:r>
          </a:p>
          <a:p>
            <a:r>
              <a:rPr lang="en-US"/>
              <a:t>Instructions: </a:t>
            </a:r>
          </a:p>
          <a:p>
            <a:r>
              <a:rPr lang="en-US"/>
              <a:t>1. Select one of the two ‘Meet the Speaker’ templates based upon how many presenters you have. </a:t>
            </a:r>
          </a:p>
          <a:p>
            <a:r>
              <a:rPr lang="en-US"/>
              <a:t>2. Insert a medium or high resolution professional bio photo of yourself and format it to the dimensions of the placeholder image(s).</a:t>
            </a:r>
          </a:p>
          <a:p>
            <a:r>
              <a:rPr lang="en-US"/>
              <a:t>3. Place bio photo(s) over the placeholder(s) and delete the placeholder image(s).</a:t>
            </a:r>
          </a:p>
          <a:p>
            <a:r>
              <a:rPr lang="en-US"/>
              <a:t>4. Fill in your name, title and organization in the text boxes provided.</a:t>
            </a:r>
          </a:p>
          <a:p>
            <a:r>
              <a:rPr lang="en-US"/>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2</a:t>
            </a:fld>
            <a:endParaRPr lang="en-US"/>
          </a:p>
        </p:txBody>
      </p:sp>
    </p:spTree>
    <p:extLst>
      <p:ext uri="{BB962C8B-B14F-4D97-AF65-F5344CB8AC3E}">
        <p14:creationId xmlns:p14="http://schemas.microsoft.com/office/powerpoint/2010/main" val="136594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4E17163-B04C-C34A-8000-FDF58C3633A6}" type="slidenum">
              <a:rPr lang="en-US" smtClean="0"/>
              <a:t>5</a:t>
            </a:fld>
            <a:endParaRPr lang="en-US"/>
          </a:p>
        </p:txBody>
      </p:sp>
    </p:spTree>
    <p:extLst>
      <p:ext uri="{BB962C8B-B14F-4D97-AF65-F5344CB8AC3E}">
        <p14:creationId xmlns:p14="http://schemas.microsoft.com/office/powerpoint/2010/main" val="15686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6</a:t>
            </a:fld>
            <a:endParaRPr lang="en-US"/>
          </a:p>
        </p:txBody>
      </p:sp>
    </p:spTree>
    <p:extLst>
      <p:ext uri="{BB962C8B-B14F-4D97-AF65-F5344CB8AC3E}">
        <p14:creationId xmlns:p14="http://schemas.microsoft.com/office/powerpoint/2010/main" val="368016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7</a:t>
            </a:fld>
            <a:endParaRPr lang="en-US"/>
          </a:p>
        </p:txBody>
      </p:sp>
    </p:spTree>
    <p:extLst>
      <p:ext uri="{BB962C8B-B14F-4D97-AF65-F5344CB8AC3E}">
        <p14:creationId xmlns:p14="http://schemas.microsoft.com/office/powerpoint/2010/main" val="334811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8</a:t>
            </a:fld>
            <a:endParaRPr lang="en-US"/>
          </a:p>
        </p:txBody>
      </p:sp>
    </p:spTree>
    <p:extLst>
      <p:ext uri="{BB962C8B-B14F-4D97-AF65-F5344CB8AC3E}">
        <p14:creationId xmlns:p14="http://schemas.microsoft.com/office/powerpoint/2010/main" val="145554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9</a:t>
            </a:fld>
            <a:endParaRPr lang="en-US"/>
          </a:p>
        </p:txBody>
      </p:sp>
    </p:spTree>
    <p:extLst>
      <p:ext uri="{BB962C8B-B14F-4D97-AF65-F5344CB8AC3E}">
        <p14:creationId xmlns:p14="http://schemas.microsoft.com/office/powerpoint/2010/main" val="183184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10</a:t>
            </a:fld>
            <a:endParaRPr lang="en-US"/>
          </a:p>
        </p:txBody>
      </p:sp>
    </p:spTree>
    <p:extLst>
      <p:ext uri="{BB962C8B-B14F-4D97-AF65-F5344CB8AC3E}">
        <p14:creationId xmlns:p14="http://schemas.microsoft.com/office/powerpoint/2010/main" val="369625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a:p>
          <a:p>
            <a:r>
              <a:rPr lang="en-US" b="1"/>
              <a:t>Explicit Variable Relationships</a:t>
            </a:r>
            <a:endParaRPr lang="en-US"/>
          </a:p>
          <a:p>
            <a:pPr marL="4445">
              <a:lnSpc>
                <a:spcPct val="50000"/>
              </a:lnSpc>
              <a:spcBef>
                <a:spcPts val="750"/>
              </a:spcBef>
            </a:pPr>
            <a:endParaRPr lang="en-US" b="1">
              <a:cs typeface="Calibri"/>
            </a:endParaRPr>
          </a:p>
          <a:p>
            <a:r>
              <a:rPr lang="en-US" b="1"/>
              <a:t>Extend Foundational Standards</a:t>
            </a:r>
            <a:endParaRPr lang="en-US"/>
          </a:p>
          <a:p>
            <a:pPr marL="4445">
              <a:lnSpc>
                <a:spcPct val="50000"/>
              </a:lnSpc>
              <a:spcBef>
                <a:spcPts val="750"/>
              </a:spcBef>
            </a:pPr>
            <a:endParaRPr lang="en-US" b="1">
              <a:cs typeface="Calibri"/>
            </a:endParaRPr>
          </a:p>
          <a:p>
            <a:pPr marL="4445">
              <a:lnSpc>
                <a:spcPct val="50000"/>
              </a:lnSpc>
              <a:spcBef>
                <a:spcPts val="750"/>
              </a:spcBef>
            </a:pPr>
            <a:r>
              <a:rPr lang="en-US" b="1"/>
              <a:t>Objectives</a:t>
            </a:r>
            <a:endParaRPr lang="en-GB">
              <a:cs typeface="Calibri"/>
            </a:endParaRPr>
          </a:p>
          <a:p>
            <a:pPr marL="285750" indent="-285750">
              <a:lnSpc>
                <a:spcPct val="90000"/>
              </a:lnSpc>
              <a:spcBef>
                <a:spcPts val="750"/>
              </a:spcBef>
              <a:buFont typeface="Arial,Sans-Serif"/>
              <a:buChar char="•"/>
            </a:pPr>
            <a:r>
              <a:rPr lang="en-US"/>
              <a:t>Improve understanding of what the variables are and how they are used</a:t>
            </a:r>
          </a:p>
          <a:p>
            <a:pPr marL="742950" lvl="1" indent="-285750">
              <a:lnSpc>
                <a:spcPct val="90000"/>
              </a:lnSpc>
              <a:spcBef>
                <a:spcPts val="375"/>
              </a:spcBef>
              <a:buFont typeface="Arial,Sans-Serif"/>
              <a:buChar char="•"/>
            </a:pPr>
            <a:r>
              <a:rPr lang="en-US"/>
              <a:t>Help users find the variables they need within the overwhelming set of available variables.</a:t>
            </a:r>
          </a:p>
          <a:p>
            <a:pPr marL="285750" indent="-285750">
              <a:spcBef>
                <a:spcPts val="750"/>
              </a:spcBef>
              <a:buFont typeface="Arial,Sans-Serif"/>
              <a:buChar char="•"/>
            </a:pPr>
            <a:r>
              <a:rPr lang="en-US"/>
              <a:t>Biomedical Concepts</a:t>
            </a:r>
          </a:p>
          <a:p>
            <a:pPr marL="742950" lvl="1" indent="-285750">
              <a:spcBef>
                <a:spcPts val="375"/>
              </a:spcBef>
              <a:buFont typeface="Arial,Sans-Serif"/>
              <a:buChar char="•"/>
            </a:pPr>
            <a:r>
              <a:rPr lang="en-US"/>
              <a:t>What variables are needed to specify the test</a:t>
            </a:r>
          </a:p>
          <a:p>
            <a:pPr marL="742950" lvl="1" indent="-285750">
              <a:spcBef>
                <a:spcPts val="375"/>
              </a:spcBef>
              <a:buFont typeface="Arial,Sans-Serif"/>
              <a:buChar char="•"/>
            </a:pPr>
            <a:r>
              <a:rPr lang="en-US"/>
              <a:t>Information on how the variables relate to each other</a:t>
            </a:r>
          </a:p>
          <a:p>
            <a:pPr marL="742950" lvl="1" indent="-285750">
              <a:spcBef>
                <a:spcPts val="375"/>
              </a:spcBef>
              <a:buFont typeface="Arial,Sans-Serif"/>
              <a:buChar char="•"/>
            </a:pPr>
            <a:r>
              <a:rPr lang="en-US"/>
              <a:t>Help build validation</a:t>
            </a:r>
          </a:p>
          <a:p>
            <a:pPr marL="742950" lvl="1" indent="-285750">
              <a:spcBef>
                <a:spcPts val="375"/>
              </a:spcBef>
              <a:buFont typeface="Arial,Sans-Serif"/>
              <a:buChar char="•"/>
            </a:pPr>
            <a:r>
              <a:rPr lang="en-US"/>
              <a:t>Help build transformation layer between CDASH and SDTM.</a:t>
            </a:r>
          </a:p>
          <a:p>
            <a:pPr marL="285750" indent="-285750">
              <a:lnSpc>
                <a:spcPct val="90000"/>
              </a:lnSpc>
              <a:spcBef>
                <a:spcPts val="750"/>
              </a:spcBef>
              <a:buFont typeface="Arial,Sans-Serif"/>
              <a:buChar char="•"/>
            </a:pPr>
            <a:r>
              <a:rPr lang="en-US"/>
              <a:t>Help with data collection – what pieces are needed</a:t>
            </a:r>
          </a:p>
          <a:p>
            <a:pPr marL="285750" indent="-285750">
              <a:lnSpc>
                <a:spcPct val="90000"/>
              </a:lnSpc>
              <a:spcBef>
                <a:spcPts val="750"/>
              </a:spcBef>
              <a:buFont typeface="Arial,Sans-Serif"/>
              <a:buChar char="•"/>
            </a:pPr>
            <a:r>
              <a:rPr lang="en-US"/>
              <a:t>Support analysis – what variables needed to define parameters for analysis</a:t>
            </a:r>
          </a:p>
          <a:p>
            <a:endParaRPr lang="en-US">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11</a:t>
            </a:fld>
            <a:endParaRPr lang="en-US"/>
          </a:p>
        </p:txBody>
      </p:sp>
    </p:spTree>
    <p:extLst>
      <p:ext uri="{BB962C8B-B14F-4D97-AF65-F5344CB8AC3E}">
        <p14:creationId xmlns:p14="http://schemas.microsoft.com/office/powerpoint/2010/main" val="3211844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1648918" y="1139639"/>
            <a:ext cx="7495082" cy="2324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77690" y="1154590"/>
            <a:ext cx="6781830" cy="1362472"/>
          </a:xfrm>
        </p:spPr>
        <p:txBody>
          <a:bodyPr anchor="ctr">
            <a:normAutofit/>
          </a:bodyPr>
          <a:lstStyle>
            <a:lvl1pPr algn="l">
              <a:defRPr sz="2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2077690" y="2648262"/>
            <a:ext cx="6781830" cy="60047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ext uri="{BB962C8B-B14F-4D97-AF65-F5344CB8AC3E}">
        <p14:creationId xmlns:p14="http://schemas.microsoft.com/office/powerpoint/2010/main" val="319930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422426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1650" b="0" cap="none" baseline="0">
                <a:solidFill>
                  <a:schemeClr val="accent1"/>
                </a:solidFill>
                <a:latin typeface="+mj-lt"/>
              </a:defRPr>
            </a:lvl1pPr>
          </a:lstStyle>
          <a:p>
            <a:pPr lvl="0"/>
            <a:r>
              <a:rPr lang="en-US"/>
              <a:t>Click to edit subtitle</a:t>
            </a:r>
          </a:p>
        </p:txBody>
      </p:sp>
      <p:sp>
        <p:nvSpPr>
          <p:cNvPr id="4" name="Content Placeholder 3"/>
          <p:cNvSpPr>
            <a:spLocks noGrp="1"/>
          </p:cNvSpPr>
          <p:nvPr>
            <p:ph sz="quarter" idx="11" hasCustomPrompt="1"/>
          </p:nvPr>
        </p:nvSpPr>
        <p:spPr>
          <a:xfrm>
            <a:off x="626364" y="1016461"/>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a:t>Click to add text or click an icon to add other content types.</a:t>
            </a:r>
          </a:p>
          <a:p>
            <a:pPr lvl="1"/>
            <a:r>
              <a:rPr lang="en-US"/>
              <a:t>Second level</a:t>
            </a:r>
          </a:p>
          <a:p>
            <a:pPr lvl="2"/>
            <a:r>
              <a:rPr lang="en-US"/>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a:p>
        </p:txBody>
      </p:sp>
    </p:spTree>
    <p:extLst>
      <p:ext uri="{BB962C8B-B14F-4D97-AF65-F5344CB8AC3E}">
        <p14:creationId xmlns:p14="http://schemas.microsoft.com/office/powerpoint/2010/main" val="8112854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D66D06A5-54F6-382E-5A53-43D36CF5AF38}"/>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John Smith, Job Title, Department, Company Name</a:t>
            </a:r>
          </a:p>
          <a:p>
            <a:r>
              <a:rPr lang="en-US"/>
              <a:t>Day Month 2020</a:t>
            </a:r>
          </a:p>
        </p:txBody>
      </p:sp>
    </p:spTree>
    <p:extLst>
      <p:ext uri="{BB962C8B-B14F-4D97-AF65-F5344CB8AC3E}">
        <p14:creationId xmlns:p14="http://schemas.microsoft.com/office/powerpoint/2010/main" val="313756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1562470" y="0"/>
            <a:ext cx="75815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2041864" y="2551580"/>
            <a:ext cx="6644935" cy="2081143"/>
          </a:xfrm>
        </p:spPr>
        <p:txBody>
          <a:bodyPr/>
          <a:lstStyle>
            <a:lvl1pPr marL="342900" indent="-334963">
              <a:buFont typeface="+mj-lt"/>
              <a:buAutoNum type="arabicPeriod"/>
              <a:tabLst/>
              <a:defRPr>
                <a:solidFill>
                  <a:schemeClr val="bg1"/>
                </a:solidFill>
              </a:defRPr>
            </a:lvl1pPr>
            <a:lvl2pPr marL="385763" indent="-151210">
              <a:buFont typeface="+mj-lt"/>
              <a:buAutoNum type="arabicPeriod"/>
              <a:tabLst/>
              <a:defRPr>
                <a:solidFill>
                  <a:schemeClr val="bg1"/>
                </a:solidFill>
              </a:defRPr>
            </a:lvl2pPr>
            <a:lvl3pPr marL="560785" indent="-175022">
              <a:buFont typeface="+mj-lt"/>
              <a:buAutoNum type="arabicPeriod"/>
              <a:tabLst/>
              <a:defRPr>
                <a:solidFill>
                  <a:schemeClr val="bg1"/>
                </a:solidFill>
              </a:defRPr>
            </a:lvl3pPr>
            <a:lvl4pPr marL="731044" indent="-175022">
              <a:buFont typeface="+mj-lt"/>
              <a:buAutoNum type="arabicPeriod"/>
              <a:tabLst/>
              <a:defRPr>
                <a:solidFill>
                  <a:schemeClr val="bg1"/>
                </a:solidFill>
              </a:defRPr>
            </a:lvl4pPr>
            <a:lvl5pPr marL="901304" indent="-170260">
              <a:buFont typeface="+mj-lt"/>
              <a:buAutoNum type="arabicPeriod"/>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12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86461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1562470" y="0"/>
            <a:ext cx="75815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a:t>Click to edit Master title style</a:t>
            </a:r>
          </a:p>
        </p:txBody>
      </p:sp>
      <p:sp>
        <p:nvSpPr>
          <p:cNvPr id="3" name="Content Placeholder 2"/>
          <p:cNvSpPr>
            <a:spLocks noGrp="1"/>
          </p:cNvSpPr>
          <p:nvPr>
            <p:ph idx="1"/>
          </p:nvPr>
        </p:nvSpPr>
        <p:spPr>
          <a:xfrm>
            <a:off x="2041864" y="2551580"/>
            <a:ext cx="6644935" cy="2081143"/>
          </a:xfrm>
        </p:spPr>
        <p:txBody>
          <a:bodyPr/>
          <a:lstStyle>
            <a:lvl1pPr marL="0" indent="0">
              <a:buFont typeface="+mj-lt"/>
              <a:buNone/>
              <a:tabLst/>
              <a:defRPr sz="1800">
                <a:solidFill>
                  <a:schemeClr val="bg1"/>
                </a:solidFill>
              </a:defRPr>
            </a:lvl1pPr>
            <a:lvl2pPr marL="4763" indent="0">
              <a:buFont typeface="+mj-lt"/>
              <a:buNone/>
              <a:tabLst/>
              <a:defRPr>
                <a:solidFill>
                  <a:schemeClr val="bg1"/>
                </a:solidFill>
              </a:defRPr>
            </a:lvl2pPr>
            <a:lvl3pPr marL="4763" indent="0">
              <a:buFont typeface="+mj-lt"/>
              <a:buNone/>
              <a:tabLst/>
              <a:defRPr>
                <a:solidFill>
                  <a:schemeClr val="bg1"/>
                </a:solidFill>
              </a:defRPr>
            </a:lvl3pPr>
            <a:lvl4pPr marL="4763" indent="0">
              <a:buFont typeface="+mj-lt"/>
              <a:buNone/>
              <a:tabLst/>
              <a:defRPr>
                <a:solidFill>
                  <a:schemeClr val="bg1"/>
                </a:solidFill>
              </a:defRPr>
            </a:lvl4pPr>
            <a:lvl5pPr marL="4763" indent="0">
              <a:buFont typeface="+mj-lt"/>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0791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1"/>
          <p:cNvSpPr>
            <a:spLocks noGrp="1"/>
          </p:cNvSpPr>
          <p:nvPr>
            <p:ph type="title"/>
          </p:nvPr>
        </p:nvSpPr>
        <p:spPr>
          <a:xfrm>
            <a:off x="2037790" y="273845"/>
            <a:ext cx="6078069" cy="2101242"/>
          </a:xfrm>
        </p:spPr>
        <p:txBody>
          <a:bodyPr anchor="b"/>
          <a:lstStyle>
            <a:lvl1pPr>
              <a:defRPr b="1">
                <a:solidFill>
                  <a:schemeClr val="tx1"/>
                </a:solidFill>
              </a:defRPr>
            </a:lvl1pPr>
          </a:lstStyle>
          <a:p>
            <a:r>
              <a:rPr lang="en-US"/>
              <a:t>Click to edit Master title style</a:t>
            </a:r>
          </a:p>
        </p:txBody>
      </p:sp>
      <p:sp>
        <p:nvSpPr>
          <p:cNvPr id="3" name="Content Placeholder 2"/>
          <p:cNvSpPr>
            <a:spLocks noGrp="1"/>
          </p:cNvSpPr>
          <p:nvPr>
            <p:ph idx="1"/>
          </p:nvPr>
        </p:nvSpPr>
        <p:spPr>
          <a:xfrm>
            <a:off x="2037790" y="2551580"/>
            <a:ext cx="6078069" cy="1752166"/>
          </a:xfrm>
        </p:spPr>
        <p:txBody>
          <a:bodyPr>
            <a:normAutofit/>
          </a:bodyPr>
          <a:lstStyle>
            <a:lvl1pPr marL="0" indent="0">
              <a:buFont typeface="+mj-lt"/>
              <a:buNone/>
              <a:tabLst/>
              <a:defRPr sz="900">
                <a:solidFill>
                  <a:schemeClr val="tx1"/>
                </a:solidFill>
              </a:defRPr>
            </a:lvl1pPr>
            <a:lvl2pPr marL="133350" indent="-128588">
              <a:buFont typeface="Arial" panose="020B0604020202020204" pitchFamily="34" charset="0"/>
              <a:buChar char="•"/>
              <a:tabLst/>
              <a:defRPr sz="900">
                <a:solidFill>
                  <a:schemeClr val="tx1"/>
                </a:solidFill>
              </a:defRPr>
            </a:lvl2pPr>
            <a:lvl3pPr marL="133350" indent="-128588">
              <a:buFont typeface="Arial" panose="020B0604020202020204" pitchFamily="34" charset="0"/>
              <a:buChar char="•"/>
              <a:tabLst/>
              <a:defRPr sz="900">
                <a:solidFill>
                  <a:schemeClr val="tx1"/>
                </a:solidFill>
              </a:defRPr>
            </a:lvl3pPr>
            <a:lvl4pPr marL="133350" indent="-128588">
              <a:buFont typeface="Arial" panose="020B0604020202020204" pitchFamily="34" charset="0"/>
              <a:buChar char="•"/>
              <a:tabLst/>
              <a:defRPr sz="900">
                <a:solidFill>
                  <a:schemeClr val="tx1"/>
                </a:solidFill>
              </a:defRPr>
            </a:lvl4pPr>
            <a:lvl5pPr marL="133350" indent="-128588">
              <a:buFont typeface="Arial" panose="020B0604020202020204" pitchFamily="34" charset="0"/>
              <a:buChar char="•"/>
              <a:tabLst/>
              <a:defRPr sz="9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7791" y="4457700"/>
            <a:ext cx="1076325" cy="342000"/>
          </a:xfrm>
          <a:prstGeom prst="rect">
            <a:avLst/>
          </a:prstGeom>
        </p:spPr>
      </p:pic>
    </p:spTree>
    <p:extLst>
      <p:ext uri="{BB962C8B-B14F-4D97-AF65-F5344CB8AC3E}">
        <p14:creationId xmlns:p14="http://schemas.microsoft.com/office/powerpoint/2010/main" val="3236970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0100" y="1111250"/>
            <a:ext cx="3819525" cy="352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76824" y="1111250"/>
            <a:ext cx="3609975" cy="352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305252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Content-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00100" y="1111250"/>
            <a:ext cx="7886699" cy="14100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6273054" y="2576794"/>
            <a:ext cx="2413747" cy="1875864"/>
          </a:xfrm>
        </p:spPr>
        <p:txBody>
          <a:bodyPr/>
          <a:lstStyle/>
          <a:p>
            <a:endParaRPr lang="en-US"/>
          </a:p>
        </p:txBody>
      </p:sp>
      <p:sp>
        <p:nvSpPr>
          <p:cNvPr id="10" name="Content Placeholder 2">
            <a:extLst>
              <a:ext uri="{FF2B5EF4-FFF2-40B4-BE49-F238E27FC236}">
                <a16:creationId xmlns:a16="http://schemas.microsoft.com/office/drawing/2014/main" id="{639C0675-53BD-004E-9C2E-1C9D24D3896F}"/>
              </a:ext>
            </a:extLst>
          </p:cNvPr>
          <p:cNvSpPr>
            <a:spLocks noGrp="1"/>
          </p:cNvSpPr>
          <p:nvPr>
            <p:ph sz="half" idx="14" hasCustomPrompt="1"/>
          </p:nvPr>
        </p:nvSpPr>
        <p:spPr>
          <a:xfrm>
            <a:off x="585927" y="2576794"/>
            <a:ext cx="5687128" cy="1875863"/>
          </a:xfrm>
          <a:solidFill>
            <a:schemeClr val="accent4"/>
          </a:solidFill>
        </p:spPr>
        <p:txBody>
          <a:bodyPr lIns="457200" tIns="274320" rIns="274320" bIns="274320">
            <a:noAutofit/>
          </a:bodyPr>
          <a:lstStyle>
            <a:lvl1pPr>
              <a:defRPr sz="1400">
                <a:solidFill>
                  <a:schemeClr val="bg1"/>
                </a:solidFill>
              </a:defRPr>
            </a:lvl1pPr>
            <a:lvl2pPr>
              <a:defRPr sz="1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239161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221734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Placeholder 1"/>
          <p:cNvSpPr>
            <a:spLocks noGrp="1"/>
          </p:cNvSpPr>
          <p:nvPr>
            <p:ph type="title"/>
          </p:nvPr>
        </p:nvSpPr>
        <p:spPr>
          <a:xfrm>
            <a:off x="800100" y="0"/>
            <a:ext cx="7886700" cy="994172"/>
          </a:xfrm>
          <a:prstGeom prst="rect">
            <a:avLst/>
          </a:prstGeom>
        </p:spPr>
        <p:txBody>
          <a:bodyPr vert="horz" lIns="0" tIns="0" rIns="0" bIns="0" rtlCol="0" anchor="ctr">
            <a:normAutofit/>
          </a:bodyPr>
          <a:lstStyle/>
          <a:p>
            <a:r>
              <a:rPr lang="en-US"/>
              <a:t>Click to edit Master title style</a:t>
            </a:r>
          </a:p>
        </p:txBody>
      </p:sp>
      <p:sp>
        <p:nvSpPr>
          <p:cNvPr id="3" name="Text Placeholder 2"/>
          <p:cNvSpPr>
            <a:spLocks noGrp="1"/>
          </p:cNvSpPr>
          <p:nvPr>
            <p:ph type="body" idx="1"/>
          </p:nvPr>
        </p:nvSpPr>
        <p:spPr>
          <a:xfrm>
            <a:off x="800100" y="1111250"/>
            <a:ext cx="7886700" cy="3521473"/>
          </a:xfrm>
          <a:prstGeom prst="rect">
            <a:avLst/>
          </a:prstGeom>
        </p:spPr>
        <p:txBody>
          <a:bodyPr vert="horz" lIns="0" tIns="0" rIns="0" bIns="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176304" y="4767263"/>
            <a:ext cx="1204216" cy="273844"/>
          </a:xfrm>
          <a:prstGeom prst="rect">
            <a:avLst/>
          </a:prstGeom>
        </p:spPr>
        <p:txBody>
          <a:bodyPr vert="horz" lIns="0" tIns="0" rIns="0" bIns="0" rtlCol="0" anchor="ctr"/>
          <a:lstStyle>
            <a:lvl1pPr algn="r">
              <a:defRPr sz="800" b="1">
                <a:solidFill>
                  <a:schemeClr val="tx1"/>
                </a:solidFill>
              </a:defRPr>
            </a:lvl1pPr>
          </a:lstStyle>
          <a:p>
            <a:fld id="{A39D7527-A277-E24D-9A56-20081ADC979C}" type="datetime1">
              <a:rPr lang="en-US" smtClean="0"/>
              <a:pPr/>
              <a:t>10/18/2023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
        <p:nvSpPr>
          <p:cNvPr id="6" name="Slide Number Placeholder 5"/>
          <p:cNvSpPr>
            <a:spLocks noGrp="1"/>
          </p:cNvSpPr>
          <p:nvPr>
            <p:ph type="sldNum" sz="quarter" idx="4"/>
          </p:nvPr>
        </p:nvSpPr>
        <p:spPr>
          <a:xfrm>
            <a:off x="8380520" y="4767263"/>
            <a:ext cx="306280" cy="273844"/>
          </a:xfrm>
          <a:prstGeom prst="rect">
            <a:avLst/>
          </a:prstGeom>
        </p:spPr>
        <p:txBody>
          <a:bodyPr vert="horz" lIns="0" tIns="0" rIns="0" bIns="0" rtlCol="0" anchor="ctr"/>
          <a:lstStyle>
            <a:lvl1pPr algn="r">
              <a:defRPr sz="800" b="1">
                <a:solidFill>
                  <a:schemeClr val="tx1"/>
                </a:solidFill>
              </a:defRPr>
            </a:lvl1pPr>
          </a:lstStyle>
          <a:p>
            <a:fld id="{EB4FF9C4-EEBF-D24D-8A4E-C0B9CCE3F975}" type="slidenum">
              <a:rPr lang="en-US" smtClean="0"/>
              <a:pPr/>
              <a:t>‹#›</a:t>
            </a:fld>
            <a:endParaRPr lang="en-US"/>
          </a:p>
        </p:txBody>
      </p:sp>
    </p:spTree>
    <p:extLst>
      <p:ext uri="{BB962C8B-B14F-4D97-AF65-F5344CB8AC3E}">
        <p14:creationId xmlns:p14="http://schemas.microsoft.com/office/powerpoint/2010/main" val="4265711678"/>
      </p:ext>
    </p:extLst>
  </p:cSld>
  <p:clrMap bg1="lt1" tx1="dk1" bg2="lt2" tx2="dk2" accent1="accent1" accent2="accent2" accent3="accent3" accent4="accent4" accent5="accent5" accent6="accent6" hlink="hlink" folHlink="folHlink"/>
  <p:sldLayoutIdLst>
    <p:sldLayoutId id="2147483675" r:id="rId1"/>
    <p:sldLayoutId id="2147483700" r:id="rId2"/>
    <p:sldLayoutId id="2147483689" r:id="rId3"/>
    <p:sldLayoutId id="2147483676" r:id="rId4"/>
    <p:sldLayoutId id="2147483690" r:id="rId5"/>
    <p:sldLayoutId id="2147483691" r:id="rId6"/>
    <p:sldLayoutId id="2147483678" r:id="rId7"/>
    <p:sldLayoutId id="2147483688" r:id="rId8"/>
    <p:sldLayoutId id="2147483680" r:id="rId9"/>
    <p:sldLayoutId id="2147483681" r:id="rId10"/>
    <p:sldLayoutId id="2147483701" r:id="rId11"/>
  </p:sldLayoutIdLst>
  <p:hf hd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e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31D12C-487A-47FE-8CBC-5FCF7862125A}"/>
              </a:ext>
            </a:extLst>
          </p:cNvPr>
          <p:cNvSpPr>
            <a:spLocks noGrp="1"/>
          </p:cNvSpPr>
          <p:nvPr>
            <p:ph type="ctrTitle"/>
          </p:nvPr>
        </p:nvSpPr>
        <p:spPr>
          <a:xfrm>
            <a:off x="3048267" y="3940884"/>
            <a:ext cx="5625378" cy="452696"/>
          </a:xfrm>
        </p:spPr>
        <p:txBody>
          <a:bodyPr>
            <a:noAutofit/>
          </a:bodyPr>
          <a:lstStyle/>
          <a:p>
            <a:r>
              <a:rPr lang="en-US" sz="1600"/>
              <a:t>CDISC Biomedical Concepts and Dataset Specializations</a:t>
            </a:r>
            <a:br>
              <a:rPr lang="en-US" sz="1600"/>
            </a:br>
            <a:r>
              <a:rPr lang="en-US" sz="1600"/>
              <a:t> Pragmatic Implementation and Tangible Value</a:t>
            </a:r>
          </a:p>
        </p:txBody>
      </p:sp>
      <p:sp>
        <p:nvSpPr>
          <p:cNvPr id="5" name="Subtitle 4">
            <a:extLst>
              <a:ext uri="{FF2B5EF4-FFF2-40B4-BE49-F238E27FC236}">
                <a16:creationId xmlns:a16="http://schemas.microsoft.com/office/drawing/2014/main" id="{73536A8A-0CF3-4F0A-800E-288A3432D7EB}"/>
              </a:ext>
            </a:extLst>
          </p:cNvPr>
          <p:cNvSpPr>
            <a:spLocks noGrp="1"/>
          </p:cNvSpPr>
          <p:nvPr>
            <p:ph type="subTitle" idx="1"/>
          </p:nvPr>
        </p:nvSpPr>
        <p:spPr/>
        <p:txBody>
          <a:bodyPr vert="horz" lIns="0" tIns="0" rIns="0" bIns="0" rtlCol="0" anchor="t">
            <a:normAutofit/>
          </a:bodyPr>
          <a:lstStyle/>
          <a:p>
            <a:r>
              <a:rPr lang="en-US"/>
              <a:t> </a:t>
            </a:r>
          </a:p>
          <a:p>
            <a:r>
              <a:rPr lang="en-US"/>
              <a:t>Jon Neville, Senior Director Standards Development, CDISC</a:t>
            </a:r>
          </a:p>
          <a:p>
            <a:r>
              <a:rPr lang="en-US"/>
              <a:t>Lex Jansen, Senior Director Data Science Development, CDISC</a:t>
            </a:r>
            <a:endParaRPr lang="en-US">
              <a:cs typeface="Arial"/>
            </a:endParaRPr>
          </a:p>
          <a:p>
            <a:r>
              <a:rPr lang="en-US"/>
              <a:t>Linda Lander, Director Data Science, CDISC</a:t>
            </a:r>
          </a:p>
          <a:p>
            <a:endParaRPr lang="en-US"/>
          </a:p>
        </p:txBody>
      </p:sp>
    </p:spTree>
    <p:extLst>
      <p:ext uri="{BB962C8B-B14F-4D97-AF65-F5344CB8AC3E}">
        <p14:creationId xmlns:p14="http://schemas.microsoft.com/office/powerpoint/2010/main" val="262455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What Is a Biomedical Concept (BC)?</a:t>
            </a:r>
            <a:br>
              <a:rPr lang="en-US"/>
            </a:br>
            <a:endParaRPr lang="en-US"/>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a:cs typeface="Arial" panose="020B0604020202020204"/>
            </a:endParaRPr>
          </a:p>
          <a:p>
            <a:pPr marL="4445" indent="0">
              <a:lnSpc>
                <a:spcPct val="100000"/>
              </a:lnSpc>
              <a:buNone/>
            </a:pPr>
            <a:r>
              <a:rPr lang="en-US" b="1">
                <a:cs typeface="Arial" panose="020B0604020202020204"/>
              </a:rPr>
              <a:t>ISO 11179 Definition: </a:t>
            </a:r>
            <a:r>
              <a:rPr lang="en-US">
                <a:cs typeface="Arial" panose="020B0604020202020204"/>
              </a:rPr>
              <a:t>A unit of knowledge created by a unique combination of characteristics</a:t>
            </a:r>
          </a:p>
          <a:p>
            <a:pPr marL="633095" lvl="1" indent="-285750">
              <a:lnSpc>
                <a:spcPct val="100000"/>
              </a:lnSpc>
            </a:pPr>
            <a:r>
              <a:rPr lang="en-US">
                <a:cs typeface="Arial" panose="020B0604020202020204"/>
              </a:rPr>
              <a:t>Independent of study</a:t>
            </a:r>
          </a:p>
          <a:p>
            <a:pPr marL="633095" lvl="1" indent="-285750">
              <a:lnSpc>
                <a:spcPct val="100000"/>
              </a:lnSpc>
            </a:pPr>
            <a:r>
              <a:rPr lang="en-US">
                <a:cs typeface="Arial" panose="020B0604020202020204"/>
              </a:rPr>
              <a:t>Independent of a representation in any standard, but can be tethered to a standard</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10</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2550932" y="2372749"/>
            <a:ext cx="6274018" cy="2668358"/>
          </a:xfrm>
          <a:prstGeom prst="rect">
            <a:avLst/>
          </a:prstGeom>
        </p:spPr>
      </p:pic>
    </p:spTree>
    <p:extLst>
      <p:ext uri="{BB962C8B-B14F-4D97-AF65-F5344CB8AC3E}">
        <p14:creationId xmlns:p14="http://schemas.microsoft.com/office/powerpoint/2010/main" val="28833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What Is a Biomedical Concept (BC)?</a:t>
            </a:r>
            <a:br>
              <a:rPr lang="en-US"/>
            </a:b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11</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627789" y="684704"/>
            <a:ext cx="5556737" cy="2363296"/>
          </a:xfrm>
          <a:prstGeom prst="rect">
            <a:avLst/>
          </a:prstGeom>
        </p:spPr>
      </p:pic>
      <p:pic>
        <p:nvPicPr>
          <p:cNvPr id="10" name="Picture 9">
            <a:extLst>
              <a:ext uri="{FF2B5EF4-FFF2-40B4-BE49-F238E27FC236}">
                <a16:creationId xmlns:a16="http://schemas.microsoft.com/office/drawing/2014/main" id="{56301527-0CF5-02D6-B260-45CB646DF286}"/>
              </a:ext>
            </a:extLst>
          </p:cNvPr>
          <p:cNvPicPr>
            <a:picLocks noChangeAspect="1"/>
          </p:cNvPicPr>
          <p:nvPr/>
        </p:nvPicPr>
        <p:blipFill>
          <a:blip r:embed="rId4"/>
          <a:stretch>
            <a:fillRect/>
          </a:stretch>
        </p:blipFill>
        <p:spPr>
          <a:xfrm>
            <a:off x="263658" y="3431665"/>
            <a:ext cx="6094874" cy="818582"/>
          </a:xfrm>
          <a:prstGeom prst="rect">
            <a:avLst/>
          </a:prstGeom>
        </p:spPr>
      </p:pic>
      <p:sp>
        <p:nvSpPr>
          <p:cNvPr id="11" name="TextBox 10">
            <a:extLst>
              <a:ext uri="{FF2B5EF4-FFF2-40B4-BE49-F238E27FC236}">
                <a16:creationId xmlns:a16="http://schemas.microsoft.com/office/drawing/2014/main" id="{BE708F4D-5A5E-D918-1471-BB418971495E}"/>
              </a:ext>
            </a:extLst>
          </p:cNvPr>
          <p:cNvSpPr txBox="1"/>
          <p:nvPr/>
        </p:nvSpPr>
        <p:spPr>
          <a:xfrm>
            <a:off x="6638806" y="1188022"/>
            <a:ext cx="1741714" cy="646331"/>
          </a:xfrm>
          <a:prstGeom prst="rect">
            <a:avLst/>
          </a:prstGeom>
          <a:noFill/>
          <a:ln w="25400">
            <a:solidFill>
              <a:schemeClr val="tx1"/>
            </a:solidFill>
          </a:ln>
        </p:spPr>
        <p:txBody>
          <a:bodyPr wrap="square" rtlCol="0">
            <a:spAutoFit/>
          </a:bodyPr>
          <a:lstStyle/>
          <a:p>
            <a:r>
              <a:rPr lang="en-US"/>
              <a:t>Conceptual Layer</a:t>
            </a:r>
          </a:p>
        </p:txBody>
      </p:sp>
      <p:sp>
        <p:nvSpPr>
          <p:cNvPr id="12" name="TextBox 11">
            <a:extLst>
              <a:ext uri="{FF2B5EF4-FFF2-40B4-BE49-F238E27FC236}">
                <a16:creationId xmlns:a16="http://schemas.microsoft.com/office/drawing/2014/main" id="{D1883822-B5AF-29D2-0349-7D7DBC1FA309}"/>
              </a:ext>
            </a:extLst>
          </p:cNvPr>
          <p:cNvSpPr txBox="1"/>
          <p:nvPr/>
        </p:nvSpPr>
        <p:spPr>
          <a:xfrm>
            <a:off x="6640286" y="3539259"/>
            <a:ext cx="1834577" cy="646331"/>
          </a:xfrm>
          <a:prstGeom prst="rect">
            <a:avLst/>
          </a:prstGeom>
          <a:noFill/>
          <a:ln w="25400">
            <a:solidFill>
              <a:schemeClr val="tx1"/>
            </a:solidFill>
          </a:ln>
        </p:spPr>
        <p:txBody>
          <a:bodyPr wrap="square" rtlCol="0">
            <a:spAutoFit/>
          </a:bodyPr>
          <a:lstStyle/>
          <a:p>
            <a:r>
              <a:rPr lang="en-US"/>
              <a:t>Implementation Layer</a:t>
            </a:r>
          </a:p>
        </p:txBody>
      </p:sp>
      <p:cxnSp>
        <p:nvCxnSpPr>
          <p:cNvPr id="14" name="Straight Connector 13">
            <a:extLst>
              <a:ext uri="{FF2B5EF4-FFF2-40B4-BE49-F238E27FC236}">
                <a16:creationId xmlns:a16="http://schemas.microsoft.com/office/drawing/2014/main" id="{2CFAA3F4-D141-399B-EFCE-2BA9F2CCB471}"/>
              </a:ext>
            </a:extLst>
          </p:cNvPr>
          <p:cNvCxnSpPr>
            <a:cxnSpLocks/>
          </p:cNvCxnSpPr>
          <p:nvPr/>
        </p:nvCxnSpPr>
        <p:spPr>
          <a:xfrm>
            <a:off x="348343" y="3214914"/>
            <a:ext cx="8126520" cy="2693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79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CDISC Biomedical Concepts and </a:t>
            </a:r>
            <a:br>
              <a:rPr lang="en-US"/>
            </a:br>
            <a:r>
              <a:rPr lang="en-US"/>
              <a:t>SDTM Dataset Specializations</a:t>
            </a:r>
            <a:br>
              <a:rPr lang="en-US"/>
            </a:br>
            <a:endParaRPr lang="en-US"/>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646960" y="811774"/>
            <a:ext cx="7886700" cy="3956250"/>
          </a:xfrm>
        </p:spPr>
        <p:txBody>
          <a:bodyPr vert="horz" lIns="0" tIns="0" rIns="0" bIns="0" rtlCol="0" anchor="t">
            <a:normAutofit fontScale="92500" lnSpcReduction="10000"/>
          </a:bodyPr>
          <a:lstStyle/>
          <a:p>
            <a:pPr marL="4445" indent="0">
              <a:lnSpc>
                <a:spcPct val="110000"/>
              </a:lnSpc>
              <a:buNone/>
            </a:pPr>
            <a:r>
              <a:rPr lang="en-US"/>
              <a:t>Developing Biomedical Concepts allows accurate and </a:t>
            </a:r>
            <a:r>
              <a:rPr lang="en-US" b="1"/>
              <a:t>more consistent implementation</a:t>
            </a:r>
            <a:r>
              <a:rPr lang="en-US"/>
              <a:t> of the </a:t>
            </a:r>
            <a:r>
              <a:rPr lang="en-US" b="1" i="1"/>
              <a:t>conceptual content </a:t>
            </a:r>
            <a:r>
              <a:rPr lang="en-US"/>
              <a:t>being implemented</a:t>
            </a:r>
            <a:br>
              <a:rPr lang="en-US" b="1"/>
            </a:br>
            <a:endParaRPr lang="en-US" b="1"/>
          </a:p>
          <a:p>
            <a:pPr marL="0" indent="0">
              <a:spcBef>
                <a:spcPts val="0"/>
              </a:spcBef>
              <a:buNone/>
            </a:pPr>
            <a:r>
              <a:rPr lang="en-US"/>
              <a:t>3 Key pieces of the </a:t>
            </a:r>
            <a:r>
              <a:rPr lang="en-US" b="1"/>
              <a:t>Pragmatic Implementation:</a:t>
            </a:r>
          </a:p>
          <a:p>
            <a:pPr marL="0" indent="0">
              <a:spcBef>
                <a:spcPts val="0"/>
              </a:spcBef>
              <a:buNone/>
            </a:pPr>
            <a:endParaRPr lang="en-US">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a:latin typeface="Calibri"/>
                <a:cs typeface="Times New Roman"/>
              </a:rPr>
              <a:t>Extend foundational standards</a:t>
            </a:r>
          </a:p>
          <a:p>
            <a:pPr marL="685800" lvl="1" indent="-342900">
              <a:spcBef>
                <a:spcPts val="0"/>
              </a:spcBef>
              <a:buFont typeface="Symbol" panose="05050102010706020507" pitchFamily="18" charset="2"/>
              <a:buChar char=""/>
            </a:pPr>
            <a:r>
              <a:rPr lang="en-US" sz="1600">
                <a:latin typeface="Calibri"/>
                <a:cs typeface="Times New Roman"/>
              </a:rPr>
              <a:t>Add explicit relationships between variables</a:t>
            </a:r>
          </a:p>
          <a:p>
            <a:pPr marL="685800" lvl="1" indent="-342900">
              <a:spcBef>
                <a:spcPts val="0"/>
              </a:spcBef>
              <a:buFont typeface="Symbol" panose="05050102010706020507" pitchFamily="18" charset="2"/>
              <a:buChar char=""/>
            </a:pPr>
            <a:r>
              <a:rPr lang="en-US" sz="1600">
                <a:latin typeface="Calibri"/>
                <a:cs typeface="Times New Roman"/>
              </a:rPr>
              <a:t>Additional operational metadata, e.g., data type, etc.</a:t>
            </a:r>
            <a:endParaRPr lang="en-US" sz="1600"/>
          </a:p>
          <a:p>
            <a:pPr marL="342900" indent="-342900">
              <a:spcBef>
                <a:spcPts val="0"/>
              </a:spcBef>
              <a:buFont typeface="Symbol" panose="05050102010706020507" pitchFamily="18" charset="2"/>
              <a:buChar char=""/>
            </a:pPr>
            <a:endParaRPr lang="en-US">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a:latin typeface="Calibri" panose="020F0502020204030204" pitchFamily="34" charset="0"/>
                <a:cs typeface="Times New Roman" panose="02020603050405020304" pitchFamily="18" charset="0"/>
              </a:rPr>
              <a:t>Conceptual Layer – abstract BC’s</a:t>
            </a:r>
          </a:p>
          <a:p>
            <a:pPr marL="685800" lvl="1" indent="-342900">
              <a:spcBef>
                <a:spcPts val="0"/>
              </a:spcBef>
              <a:buFont typeface="Symbol" panose="05050102010706020507" pitchFamily="18" charset="2"/>
              <a:buChar char=""/>
            </a:pPr>
            <a:r>
              <a:rPr lang="en-US" sz="1600">
                <a:latin typeface="Calibri" panose="020F0502020204030204" pitchFamily="34" charset="0"/>
                <a:cs typeface="Times New Roman" panose="02020603050405020304" pitchFamily="18" charset="0"/>
              </a:rPr>
              <a:t>Provides semantics - aligned with NCI terminology</a:t>
            </a:r>
          </a:p>
          <a:p>
            <a:pPr marL="685800" lvl="1" indent="-342900">
              <a:spcBef>
                <a:spcPts val="0"/>
              </a:spcBef>
              <a:buFont typeface="Symbol" panose="05050102010706020507" pitchFamily="18" charset="2"/>
              <a:buChar char=""/>
            </a:pPr>
            <a:r>
              <a:rPr lang="en-US" sz="1600">
                <a:latin typeface="Calibri" panose="020F0502020204030204" pitchFamily="34" charset="0"/>
                <a:cs typeface="Times New Roman" panose="02020603050405020304" pitchFamily="18" charset="0"/>
              </a:rPr>
              <a:t>Supports study design, Schedule of Activities (SOA)</a:t>
            </a:r>
          </a:p>
          <a:p>
            <a:pPr marL="342900" indent="-342900">
              <a:spcBef>
                <a:spcPts val="0"/>
              </a:spcBef>
              <a:buFont typeface="Symbol" panose="05050102010706020507" pitchFamily="18" charset="2"/>
              <a:buChar char=""/>
            </a:pPr>
            <a:endParaRPr lang="en-US">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a:latin typeface="Calibri" panose="020F0502020204030204" pitchFamily="34" charset="0"/>
                <a:cs typeface="Times New Roman" panose="02020603050405020304" pitchFamily="18" charset="0"/>
              </a:rPr>
              <a:t>Implementation Layer - Dataset Specializations with VLM definitions</a:t>
            </a:r>
          </a:p>
          <a:p>
            <a:pPr marL="685800" lvl="1" indent="-342900">
              <a:spcBef>
                <a:spcPts val="0"/>
              </a:spcBef>
              <a:buFont typeface="Symbol" panose="05050102010706020507" pitchFamily="18" charset="2"/>
              <a:buChar char=""/>
            </a:pPr>
            <a:r>
              <a:rPr lang="en-US" sz="1600">
                <a:latin typeface="Calibri" panose="020F0502020204030204" pitchFamily="34" charset="0"/>
                <a:cs typeface="Times New Roman" panose="02020603050405020304" pitchFamily="18" charset="0"/>
              </a:rPr>
              <a:t>Supports programmers</a:t>
            </a:r>
          </a:p>
          <a:p>
            <a:pPr marL="685800" lvl="1" indent="-342900">
              <a:spcBef>
                <a:spcPts val="0"/>
              </a:spcBef>
              <a:buFont typeface="Symbol" panose="05050102010706020507" pitchFamily="18" charset="2"/>
              <a:buChar char=""/>
            </a:pPr>
            <a:r>
              <a:rPr lang="en-US" sz="1600">
                <a:latin typeface="Calibri" panose="020F0502020204030204" pitchFamily="34" charset="0"/>
                <a:cs typeface="Times New Roman" panose="02020603050405020304" pitchFamily="18" charset="0"/>
              </a:rPr>
              <a:t>Pre-configured building blocks for Define-XML</a:t>
            </a:r>
          </a:p>
          <a:p>
            <a:pPr marL="685800" lvl="1" indent="-342900">
              <a:spcBef>
                <a:spcPts val="0"/>
              </a:spcBef>
              <a:buFont typeface="Symbol" panose="05050102010706020507" pitchFamily="18" charset="2"/>
              <a:buChar char=""/>
            </a:pPr>
            <a:r>
              <a:rPr lang="en-US" sz="1600">
                <a:latin typeface="Calibri" panose="020F0502020204030204" pitchFamily="34" charset="0"/>
                <a:cs typeface="Times New Roman" panose="02020603050405020304" pitchFamily="18" charset="0"/>
              </a:rPr>
              <a:t>Tailored to BCs to link with unambiguous semantics &amp; definitions</a:t>
            </a:r>
          </a:p>
          <a:p>
            <a:pPr marL="685800" lvl="1" indent="-342900">
              <a:spcBef>
                <a:spcPts val="0"/>
              </a:spcBef>
              <a:buFont typeface="Symbol" panose="05050102010706020507" pitchFamily="18" charset="2"/>
              <a:buChar char=""/>
            </a:pPr>
            <a:r>
              <a:rPr lang="en-US" sz="1600">
                <a:latin typeface="Calibri" panose="020F0502020204030204" pitchFamily="34" charset="0"/>
                <a:cs typeface="Times New Roman" panose="02020603050405020304" pitchFamily="18" charset="0"/>
              </a:rPr>
              <a:t>Dataset specializations as an extended dataset structure</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12</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Tree>
    <p:extLst>
      <p:ext uri="{BB962C8B-B14F-4D97-AF65-F5344CB8AC3E}">
        <p14:creationId xmlns:p14="http://schemas.microsoft.com/office/powerpoint/2010/main" val="1874094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SDTM Dataset Specializations  </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a:t>Building Blocks for Define-XML</a:t>
            </a:r>
          </a:p>
        </p:txBody>
      </p:sp>
    </p:spTree>
    <p:extLst>
      <p:ext uri="{BB962C8B-B14F-4D97-AF65-F5344CB8AC3E}">
        <p14:creationId xmlns:p14="http://schemas.microsoft.com/office/powerpoint/2010/main" val="3450462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81138-7A05-CFF1-5F43-0CD412C9A845}"/>
              </a:ext>
            </a:extLst>
          </p:cNvPr>
          <p:cNvPicPr>
            <a:picLocks noChangeAspect="1"/>
          </p:cNvPicPr>
          <p:nvPr/>
        </p:nvPicPr>
        <p:blipFill>
          <a:blip r:embed="rId2"/>
          <a:stretch>
            <a:fillRect/>
          </a:stretch>
        </p:blipFill>
        <p:spPr>
          <a:xfrm>
            <a:off x="1292452" y="831273"/>
            <a:ext cx="3355632" cy="3858976"/>
          </a:xfrm>
          <a:prstGeom prst="rect">
            <a:avLst/>
          </a:prstGeom>
        </p:spPr>
      </p:pic>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14</a:t>
            </a:fld>
            <a:endParaRPr lang="en-US"/>
          </a:p>
        </p:txBody>
      </p:sp>
      <p:sp>
        <p:nvSpPr>
          <p:cNvPr id="11" name="Content Placeholder 2">
            <a:extLst>
              <a:ext uri="{FF2B5EF4-FFF2-40B4-BE49-F238E27FC236}">
                <a16:creationId xmlns:a16="http://schemas.microsoft.com/office/drawing/2014/main" id="{0F993DC9-798A-1F1B-1E5A-82A884EC32F9}"/>
              </a:ext>
            </a:extLst>
          </p:cNvPr>
          <p:cNvSpPr>
            <a:spLocks noGrp="1"/>
          </p:cNvSpPr>
          <p:nvPr>
            <p:ph idx="1"/>
          </p:nvPr>
        </p:nvSpPr>
        <p:spPr>
          <a:xfrm>
            <a:off x="812230" y="108375"/>
            <a:ext cx="2270458" cy="590102"/>
          </a:xfrm>
        </p:spPr>
        <p:txBody>
          <a:bodyPr vert="horz" lIns="0" tIns="0" rIns="0" bIns="0" rtlCol="0" anchor="t">
            <a:normAutofit/>
          </a:bodyPr>
          <a:lstStyle/>
          <a:p>
            <a:pPr marL="4445" indent="0">
              <a:lnSpc>
                <a:spcPct val="50000"/>
              </a:lnSpc>
              <a:buNone/>
            </a:pPr>
            <a:endParaRPr lang="en-US" b="1">
              <a:cs typeface="Arial" panose="020B0604020202020204"/>
            </a:endParaRPr>
          </a:p>
          <a:p>
            <a:pPr marL="4445" indent="0">
              <a:lnSpc>
                <a:spcPct val="50000"/>
              </a:lnSpc>
              <a:buNone/>
            </a:pPr>
            <a:r>
              <a:rPr lang="en-US" b="1"/>
              <a:t>The logical Model</a:t>
            </a:r>
            <a:endParaRPr lang="en-US" b="1">
              <a:cs typeface="Arial" panose="020B0604020202020204"/>
            </a:endParaRPr>
          </a:p>
        </p:txBody>
      </p:sp>
      <p:pic>
        <p:nvPicPr>
          <p:cNvPr id="5" name="Picture 4">
            <a:extLst>
              <a:ext uri="{FF2B5EF4-FFF2-40B4-BE49-F238E27FC236}">
                <a16:creationId xmlns:a16="http://schemas.microsoft.com/office/drawing/2014/main" id="{1EC9923A-CCC3-B133-72FB-44589C92E35C}"/>
              </a:ext>
            </a:extLst>
          </p:cNvPr>
          <p:cNvPicPr>
            <a:picLocks noChangeAspect="1"/>
          </p:cNvPicPr>
          <p:nvPr/>
        </p:nvPicPr>
        <p:blipFill>
          <a:blip r:embed="rId3"/>
          <a:stretch>
            <a:fillRect/>
          </a:stretch>
        </p:blipFill>
        <p:spPr>
          <a:xfrm>
            <a:off x="5375791" y="0"/>
            <a:ext cx="3446555" cy="5143500"/>
          </a:xfrm>
          <a:prstGeom prst="rect">
            <a:avLst/>
          </a:prstGeom>
        </p:spPr>
      </p:pic>
      <p:cxnSp>
        <p:nvCxnSpPr>
          <p:cNvPr id="9" name="Straight Arrow Connector 8">
            <a:extLst>
              <a:ext uri="{FF2B5EF4-FFF2-40B4-BE49-F238E27FC236}">
                <a16:creationId xmlns:a16="http://schemas.microsoft.com/office/drawing/2014/main" id="{1B7FEC6A-7138-0B07-A7EB-1570C2FD649D}"/>
              </a:ext>
            </a:extLst>
          </p:cNvPr>
          <p:cNvCxnSpPr/>
          <p:nvPr/>
        </p:nvCxnSpPr>
        <p:spPr>
          <a:xfrm flipH="1" flipV="1">
            <a:off x="3638145" y="1128409"/>
            <a:ext cx="2386519" cy="8430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336A98-9CC6-71B8-3AAA-46D79039AE41}"/>
              </a:ext>
            </a:extLst>
          </p:cNvPr>
          <p:cNvCxnSpPr>
            <a:cxnSpLocks/>
          </p:cNvCxnSpPr>
          <p:nvPr/>
        </p:nvCxnSpPr>
        <p:spPr>
          <a:xfrm flipH="1">
            <a:off x="4458586" y="2161953"/>
            <a:ext cx="1779181" cy="151691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900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15</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800100" y="102393"/>
            <a:ext cx="7886700" cy="994172"/>
          </a:xfrm>
        </p:spPr>
        <p:txBody>
          <a:bodyPr>
            <a:normAutofit/>
          </a:bodyPr>
          <a:lstStyle/>
          <a:p>
            <a:r>
              <a:rPr lang="en-US"/>
              <a:t>CDISC Biomedical Concepts and </a:t>
            </a:r>
            <a:br>
              <a:rPr lang="en-US"/>
            </a:br>
            <a:r>
              <a:rPr lang="en-US"/>
              <a:t>SDTM Dataset Specializations</a:t>
            </a:r>
            <a:br>
              <a:rPr lang="en-US"/>
            </a:br>
            <a:endParaRPr lang="en-US"/>
          </a:p>
        </p:txBody>
      </p:sp>
      <p:pic>
        <p:nvPicPr>
          <p:cNvPr id="5" name="Picture 4" descr="A group of colorful circles with text&#10;&#10;Description automatically generated">
            <a:extLst>
              <a:ext uri="{FF2B5EF4-FFF2-40B4-BE49-F238E27FC236}">
                <a16:creationId xmlns:a16="http://schemas.microsoft.com/office/drawing/2014/main" id="{9EEF472C-4FB9-6111-FF8C-6E2F7645A436}"/>
              </a:ext>
            </a:extLst>
          </p:cNvPr>
          <p:cNvPicPr>
            <a:picLocks noChangeAspect="1"/>
          </p:cNvPicPr>
          <p:nvPr/>
        </p:nvPicPr>
        <p:blipFill>
          <a:blip r:embed="rId2"/>
          <a:stretch>
            <a:fillRect/>
          </a:stretch>
        </p:blipFill>
        <p:spPr>
          <a:xfrm>
            <a:off x="964019" y="599478"/>
            <a:ext cx="7344692" cy="4015051"/>
          </a:xfrm>
          <a:prstGeom prst="rect">
            <a:avLst/>
          </a:prstGeom>
        </p:spPr>
      </p:pic>
    </p:spTree>
    <p:extLst>
      <p:ext uri="{BB962C8B-B14F-4D97-AF65-F5344CB8AC3E}">
        <p14:creationId xmlns:p14="http://schemas.microsoft.com/office/powerpoint/2010/main" val="401490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16</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4478965" y="102393"/>
            <a:ext cx="4438207" cy="915769"/>
          </a:xfrm>
        </p:spPr>
        <p:txBody>
          <a:bodyPr>
            <a:normAutofit/>
          </a:bodyPr>
          <a:lstStyle/>
          <a:p>
            <a:r>
              <a:rPr lang="en-US"/>
              <a:t>SDTM Dataset Specializations</a:t>
            </a:r>
            <a:br>
              <a:rPr lang="en-US"/>
            </a:br>
            <a:endParaRPr lang="en-US"/>
          </a:p>
        </p:txBody>
      </p:sp>
      <p:pic>
        <p:nvPicPr>
          <p:cNvPr id="8" name="Picture 7" descr="A computer screen shot of several circles&#10;&#10;Description automatically generated">
            <a:extLst>
              <a:ext uri="{FF2B5EF4-FFF2-40B4-BE49-F238E27FC236}">
                <a16:creationId xmlns:a16="http://schemas.microsoft.com/office/drawing/2014/main" id="{B080E75B-CB08-D4DA-E8D2-119B3D92731D}"/>
              </a:ext>
            </a:extLst>
          </p:cNvPr>
          <p:cNvPicPr>
            <a:picLocks noChangeAspect="1"/>
          </p:cNvPicPr>
          <p:nvPr/>
        </p:nvPicPr>
        <p:blipFill>
          <a:blip r:embed="rId2"/>
          <a:stretch>
            <a:fillRect/>
          </a:stretch>
        </p:blipFill>
        <p:spPr>
          <a:xfrm>
            <a:off x="1162365" y="184297"/>
            <a:ext cx="6372575" cy="4786675"/>
          </a:xfrm>
          <a:prstGeom prst="rect">
            <a:avLst/>
          </a:prstGeom>
        </p:spPr>
      </p:pic>
    </p:spTree>
    <p:extLst>
      <p:ext uri="{BB962C8B-B14F-4D97-AF65-F5344CB8AC3E}">
        <p14:creationId xmlns:p14="http://schemas.microsoft.com/office/powerpoint/2010/main" val="182045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17</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a:t>SDTM Dataset Specializations</a:t>
            </a:r>
            <a:br>
              <a:rPr lang="en-US"/>
            </a:br>
            <a:endParaRPr lang="en-US"/>
          </a:p>
        </p:txBody>
      </p:sp>
      <p:graphicFrame>
        <p:nvGraphicFramePr>
          <p:cNvPr id="12" name="Content Placeholder 11">
            <a:extLst>
              <a:ext uri="{FF2B5EF4-FFF2-40B4-BE49-F238E27FC236}">
                <a16:creationId xmlns:a16="http://schemas.microsoft.com/office/drawing/2014/main" id="{D074197C-75A4-68A9-E8D3-76DC8DE4465F}"/>
              </a:ext>
            </a:extLst>
          </p:cNvPr>
          <p:cNvGraphicFramePr>
            <a:graphicFrameLocks noGrp="1"/>
          </p:cNvGraphicFramePr>
          <p:nvPr>
            <p:ph idx="1"/>
          </p:nvPr>
        </p:nvGraphicFramePr>
        <p:xfrm>
          <a:off x="800100" y="888460"/>
          <a:ext cx="7996135" cy="3119034"/>
        </p:xfrm>
        <a:graphic>
          <a:graphicData uri="http://schemas.openxmlformats.org/drawingml/2006/table">
            <a:tbl>
              <a:tblPr firstRow="1" firstCol="1" bandRow="1" bandCol="1">
                <a:tableStyleId>{69012ECD-51FC-41F1-AA8D-1B2483CD663E}</a:tableStyleId>
              </a:tblPr>
              <a:tblGrid>
                <a:gridCol w="2311115">
                  <a:extLst>
                    <a:ext uri="{9D8B030D-6E8A-4147-A177-3AD203B41FA5}">
                      <a16:colId xmlns:a16="http://schemas.microsoft.com/office/drawing/2014/main" val="3272994961"/>
                    </a:ext>
                  </a:extLst>
                </a:gridCol>
                <a:gridCol w="5685020">
                  <a:extLst>
                    <a:ext uri="{9D8B030D-6E8A-4147-A177-3AD203B41FA5}">
                      <a16:colId xmlns:a16="http://schemas.microsoft.com/office/drawing/2014/main" val="818422512"/>
                    </a:ext>
                  </a:extLst>
                </a:gridCol>
              </a:tblGrid>
              <a:tr h="324255">
                <a:tc>
                  <a:txBody>
                    <a:bodyPr/>
                    <a:lstStyle/>
                    <a:p>
                      <a:pPr marL="0" marR="0">
                        <a:spcBef>
                          <a:spcPts val="0"/>
                        </a:spcBef>
                        <a:spcAft>
                          <a:spcPts val="600"/>
                        </a:spcAft>
                      </a:pPr>
                      <a:r>
                        <a:rPr lang="en-US" sz="1600">
                          <a:effectLst/>
                        </a:rPr>
                        <a:t>Attribute</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600">
                          <a:effectLst/>
                        </a:rPr>
                        <a:t>Description</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6416626"/>
                  </a:ext>
                </a:extLst>
              </a:tr>
              <a:tr h="375288">
                <a:tc>
                  <a:txBody>
                    <a:bodyPr/>
                    <a:lstStyle/>
                    <a:p>
                      <a:pPr marL="0" marR="0">
                        <a:spcBef>
                          <a:spcPts val="0"/>
                        </a:spcBef>
                        <a:spcAft>
                          <a:spcPts val="600"/>
                        </a:spcAft>
                      </a:pPr>
                      <a:r>
                        <a:rPr lang="en-US" sz="1400" err="1">
                          <a:effectLst/>
                        </a:rPr>
                        <a:t>datasetSpecializationId</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Identifier for SDTM Value Level Metadata group</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17335463"/>
                  </a:ext>
                </a:extLst>
              </a:tr>
              <a:tr h="375288">
                <a:tc>
                  <a:txBody>
                    <a:bodyPr/>
                    <a:lstStyle/>
                    <a:p>
                      <a:pPr marL="0" marR="0">
                        <a:spcBef>
                          <a:spcPts val="0"/>
                        </a:spcBef>
                        <a:spcAft>
                          <a:spcPts val="600"/>
                        </a:spcAft>
                      </a:pPr>
                      <a:r>
                        <a:rPr lang="en-US" sz="1400">
                          <a:effectLst/>
                        </a:rPr>
                        <a:t>domain</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Domain for the SDTM specialization group</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2994242"/>
                  </a:ext>
                </a:extLst>
              </a:tr>
              <a:tr h="533173">
                <a:tc>
                  <a:txBody>
                    <a:bodyPr/>
                    <a:lstStyle/>
                    <a:p>
                      <a:pPr marL="0" marR="0">
                        <a:spcBef>
                          <a:spcPts val="0"/>
                        </a:spcBef>
                        <a:spcAft>
                          <a:spcPts val="600"/>
                        </a:spcAft>
                      </a:pPr>
                      <a:r>
                        <a:rPr lang="en-US" sz="1400" err="1">
                          <a:effectLst/>
                        </a:rPr>
                        <a:t>shortName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SDTM group short name which provides a user friendly and intuitive name for the </a:t>
                      </a:r>
                      <a:r>
                        <a:rPr lang="en-US" sz="1400" err="1">
                          <a:effectLst/>
                        </a:rPr>
                        <a:t>datasetSpecializationId</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6876618"/>
                  </a:ext>
                </a:extLst>
              </a:tr>
              <a:tr h="375288">
                <a:tc>
                  <a:txBody>
                    <a:bodyPr/>
                    <a:lstStyle/>
                    <a:p>
                      <a:pPr marL="0" marR="0">
                        <a:spcBef>
                          <a:spcPts val="0"/>
                        </a:spcBef>
                        <a:spcAft>
                          <a:spcPts val="600"/>
                        </a:spcAft>
                      </a:pPr>
                      <a:r>
                        <a:rPr lang="en-US" sz="1400">
                          <a:effectLst/>
                        </a:rPr>
                        <a:t>source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SDTM VLM Source which categorizes VLM groups by topic variable</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0143310"/>
                  </a:ext>
                </a:extLst>
              </a:tr>
              <a:tr h="375288">
                <a:tc>
                  <a:txBody>
                    <a:bodyPr/>
                    <a:lstStyle/>
                    <a:p>
                      <a:pPr marL="0" marR="0">
                        <a:spcBef>
                          <a:spcPts val="0"/>
                        </a:spcBef>
                        <a:spcAft>
                          <a:spcPts val="600"/>
                        </a:spcAft>
                      </a:pPr>
                      <a:r>
                        <a:rPr lang="en-US" sz="1400" err="1">
                          <a:effectLst/>
                        </a:rPr>
                        <a:t>sdtmigStartVersion</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The earliest SDTMIG version applicable to the SDTM dataset specialization</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6772439"/>
                  </a:ext>
                </a:extLst>
              </a:tr>
              <a:tr h="375288">
                <a:tc>
                  <a:txBody>
                    <a:bodyPr/>
                    <a:lstStyle/>
                    <a:p>
                      <a:pPr marL="0" marR="0">
                        <a:spcBef>
                          <a:spcPts val="0"/>
                        </a:spcBef>
                        <a:spcAft>
                          <a:spcPts val="600"/>
                        </a:spcAft>
                      </a:pPr>
                      <a:r>
                        <a:rPr lang="en-US" sz="1400" err="1">
                          <a:effectLst/>
                        </a:rPr>
                        <a:t>sdtmigEndVersion</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The last SDTMIG version that is applicable to the SDTM dataset specialization</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8168990"/>
                  </a:ext>
                </a:extLst>
              </a:tr>
              <a:tr h="282302">
                <a:tc>
                  <a:txBody>
                    <a:bodyPr/>
                    <a:lstStyle/>
                    <a:p>
                      <a:pPr marL="0" marR="0">
                        <a:spcBef>
                          <a:spcPts val="0"/>
                        </a:spcBef>
                        <a:spcAft>
                          <a:spcPts val="600"/>
                        </a:spcAft>
                      </a:pPr>
                      <a:r>
                        <a:rPr lang="en-US" sz="1400" err="1">
                          <a:effectLst/>
                        </a:rPr>
                        <a:t>biomedicalConceptId</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a:effectLst/>
                        </a:rPr>
                        <a:t>Biomedical Concept identifier</a:t>
                      </a:r>
                      <a:endParaRPr lang="en-US" sz="14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7833278"/>
                  </a:ext>
                </a:extLst>
              </a:tr>
            </a:tbl>
          </a:graphicData>
        </a:graphic>
      </p:graphicFrame>
    </p:spTree>
    <p:extLst>
      <p:ext uri="{BB962C8B-B14F-4D97-AF65-F5344CB8AC3E}">
        <p14:creationId xmlns:p14="http://schemas.microsoft.com/office/powerpoint/2010/main" val="149800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18</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a:t>SDTM Dataset Specializations</a:t>
            </a:r>
            <a:br>
              <a:rPr lang="en-US"/>
            </a:br>
            <a:endParaRPr lang="en-US"/>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302199806"/>
              </p:ext>
            </p:extLst>
          </p:nvPr>
        </p:nvGraphicFramePr>
        <p:xfrm>
          <a:off x="800100" y="890820"/>
          <a:ext cx="7807328" cy="3273865"/>
        </p:xfrm>
        <a:graphic>
          <a:graphicData uri="http://schemas.openxmlformats.org/drawingml/2006/table">
            <a:tbl>
              <a:tblPr firstRow="1" firstCol="1" bandRow="1" bandCol="1">
                <a:tableStyleId>{69012ECD-51FC-41F1-AA8D-1B2483CD663E}</a:tableStyleId>
              </a:tblPr>
              <a:tblGrid>
                <a:gridCol w="123865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354320">
                <a:tc gridSpan="2">
                  <a:txBody>
                    <a:bodyPr/>
                    <a:lstStyle/>
                    <a:p>
                      <a:pPr marL="0" marR="0">
                        <a:spcBef>
                          <a:spcPts val="0"/>
                        </a:spcBef>
                        <a:spcAft>
                          <a:spcPts val="600"/>
                        </a:spcAft>
                      </a:pPr>
                      <a:r>
                        <a:rPr lang="en-US" sz="1600">
                          <a:effectLst/>
                        </a:rPr>
                        <a:t>Attribute</a:t>
                      </a:r>
                    </a:p>
                  </a:txBody>
                  <a:tcPr marL="60667" marR="60667" marT="0" marB="0" anchor="ctr">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a:effectLst/>
                      </a:endParaRPr>
                    </a:p>
                  </a:txBody>
                  <a:tcPr marL="60667" marR="60667" marT="0" marB="0"/>
                </a:tc>
                <a:tc>
                  <a:txBody>
                    <a:bodyPr/>
                    <a:lstStyle/>
                    <a:p>
                      <a:pPr marL="0" marR="0">
                        <a:spcBef>
                          <a:spcPts val="0"/>
                        </a:spcBef>
                        <a:spcAft>
                          <a:spcPts val="600"/>
                        </a:spcAft>
                      </a:pPr>
                      <a:r>
                        <a:rPr lang="en-US" sz="1600">
                          <a:effectLst/>
                        </a:rPr>
                        <a:t>Description</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tc>
                <a:extLst>
                  <a:ext uri="{0D108BD9-81ED-4DB2-BD59-A6C34878D82A}">
                    <a16:rowId xmlns:a16="http://schemas.microsoft.com/office/drawing/2014/main" val="152130599"/>
                  </a:ext>
                </a:extLst>
              </a:tr>
              <a:tr h="111633">
                <a:tc gridSpan="2">
                  <a:txBody>
                    <a:bodyPr/>
                    <a:lstStyle/>
                    <a:p>
                      <a:pPr marL="0" marR="0">
                        <a:lnSpc>
                          <a:spcPct val="150000"/>
                        </a:lnSpc>
                        <a:spcBef>
                          <a:spcPts val="0"/>
                        </a:spcBef>
                        <a:spcAft>
                          <a:spcPts val="600"/>
                        </a:spcAft>
                      </a:pPr>
                      <a:r>
                        <a:rPr lang="en-US" sz="1200">
                          <a:effectLst/>
                        </a:rPr>
                        <a:t>Name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Name of the variable included in the SDTM dataset specialization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56829630"/>
                  </a:ext>
                </a:extLst>
              </a:tr>
              <a:tr h="111633">
                <a:tc gridSpan="2">
                  <a:txBody>
                    <a:bodyPr/>
                    <a:lstStyle/>
                    <a:p>
                      <a:pPr marL="0" marR="0">
                        <a:lnSpc>
                          <a:spcPct val="150000"/>
                        </a:lnSpc>
                        <a:spcBef>
                          <a:spcPts val="0"/>
                        </a:spcBef>
                        <a:spcAft>
                          <a:spcPts val="600"/>
                        </a:spcAft>
                      </a:pPr>
                      <a:r>
                        <a:rPr lang="en-US" sz="1200" err="1">
                          <a:effectLst/>
                        </a:rPr>
                        <a:t>dataElementConceptId</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Biomedical Concept Data Element Concept identifier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35763609"/>
                  </a:ext>
                </a:extLst>
              </a:tr>
              <a:tr h="111633">
                <a:tc gridSpan="2">
                  <a:txBody>
                    <a:bodyPr/>
                    <a:lstStyle/>
                    <a:p>
                      <a:pPr marL="0" marR="0">
                        <a:lnSpc>
                          <a:spcPct val="150000"/>
                        </a:lnSpc>
                        <a:spcBef>
                          <a:spcPts val="0"/>
                        </a:spcBef>
                        <a:spcAft>
                          <a:spcPts val="600"/>
                        </a:spcAft>
                      </a:pPr>
                      <a:r>
                        <a:rPr lang="en-US" sz="1200" err="1">
                          <a:effectLst/>
                          <a:latin typeface="Arial" panose="020B0604020202020204" pitchFamily="34" charset="0"/>
                          <a:ea typeface="Times New Roman" panose="02020603050405020304" pitchFamily="18" charset="0"/>
                          <a:cs typeface="Times New Roman" panose="02020603050405020304" pitchFamily="18" charset="0"/>
                        </a:rPr>
                        <a:t>isNonStandard</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50000"/>
                        </a:lnSpc>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600"/>
                        </a:spcAft>
                        <a:buClrTx/>
                        <a:buSzTx/>
                        <a:buFontTx/>
                        <a:buNone/>
                        <a:tabLst/>
                        <a:defRPr/>
                      </a:pPr>
                      <a:r>
                        <a:rPr lang="en-US" sz="1200" kern="1200">
                          <a:solidFill>
                            <a:schemeClr val="tx1"/>
                          </a:solidFill>
                          <a:effectLst/>
                          <a:latin typeface="+mn-lt"/>
                          <a:ea typeface="+mn-ea"/>
                          <a:cs typeface="+mn-cs"/>
                        </a:rPr>
                        <a:t>Flag that indicates if the variable is a non-standard variable</a:t>
                      </a: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0210020"/>
                  </a:ext>
                </a:extLst>
              </a:tr>
              <a:tr h="111633">
                <a:tc rowSpan="3">
                  <a:txBody>
                    <a:bodyPr/>
                    <a:lstStyle/>
                    <a:p>
                      <a:pPr marL="0" marR="0">
                        <a:lnSpc>
                          <a:spcPct val="150000"/>
                        </a:lnSpc>
                        <a:spcBef>
                          <a:spcPts val="0"/>
                        </a:spcBef>
                        <a:spcAft>
                          <a:spcPts val="600"/>
                        </a:spcAft>
                      </a:pPr>
                      <a:r>
                        <a:rPr lang="en-US" sz="1200">
                          <a:effectLst/>
                        </a:rPr>
                        <a:t>codelist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err="1">
                          <a:effectLst/>
                        </a:rPr>
                        <a:t>conceptId</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C-code for a codelist in NCIt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3794038"/>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err="1">
                          <a:effectLst/>
                        </a:rPr>
                        <a:t>href</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Link to NCIt for the codelist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99495"/>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err="1">
                          <a:effectLst/>
                        </a:rPr>
                        <a:t>submissionValue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CDISC submission value for the codelist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4411830"/>
                  </a:ext>
                </a:extLst>
              </a:tr>
              <a:tr h="111633">
                <a:tc gridSpan="2">
                  <a:txBody>
                    <a:bodyPr/>
                    <a:lstStyle/>
                    <a:p>
                      <a:pPr marL="0" marR="0">
                        <a:lnSpc>
                          <a:spcPct val="150000"/>
                        </a:lnSpc>
                        <a:spcBef>
                          <a:spcPts val="0"/>
                        </a:spcBef>
                        <a:spcAft>
                          <a:spcPts val="600"/>
                        </a:spcAft>
                      </a:pPr>
                      <a:r>
                        <a:rPr lang="en-US" sz="1200" err="1">
                          <a:effectLst/>
                        </a:rPr>
                        <a:t>subsetCodelist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Subset codelist short name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1872498"/>
                  </a:ext>
                </a:extLst>
              </a:tr>
              <a:tr h="111633">
                <a:tc gridSpan="2">
                  <a:txBody>
                    <a:bodyPr/>
                    <a:lstStyle/>
                    <a:p>
                      <a:pPr marL="0" marR="0">
                        <a:lnSpc>
                          <a:spcPct val="150000"/>
                        </a:lnSpc>
                        <a:spcBef>
                          <a:spcPts val="0"/>
                        </a:spcBef>
                        <a:spcAft>
                          <a:spcPts val="600"/>
                        </a:spcAft>
                      </a:pPr>
                      <a:r>
                        <a:rPr lang="en-US" sz="1200" err="1">
                          <a:effectLst/>
                        </a:rPr>
                        <a:t>valueList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List of SDTM submission values used if subset codelist is not applicable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9573264"/>
                  </a:ext>
                </a:extLst>
              </a:tr>
              <a:tr h="111633">
                <a:tc rowSpan="2">
                  <a:txBody>
                    <a:bodyPr/>
                    <a:lstStyle/>
                    <a:p>
                      <a:pPr marL="0" marR="0">
                        <a:lnSpc>
                          <a:spcPct val="150000"/>
                        </a:lnSpc>
                        <a:spcBef>
                          <a:spcPts val="0"/>
                        </a:spcBef>
                        <a:spcAft>
                          <a:spcPts val="600"/>
                        </a:spcAft>
                      </a:pPr>
                      <a:r>
                        <a:rPr lang="en-US" sz="1200" err="1">
                          <a:effectLst/>
                        </a:rPr>
                        <a:t>assignedTerm</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600"/>
                        </a:spcAft>
                      </a:pPr>
                      <a:r>
                        <a:rPr lang="en-US" sz="1200" err="1">
                          <a:effectLst/>
                        </a:rPr>
                        <a:t>conceptId</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C-code for assigned term in NCIt </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782002"/>
                  </a:ext>
                </a:extLst>
              </a:tr>
              <a:tr h="223266">
                <a:tc vMerge="1">
                  <a:txBody>
                    <a:bodyPr/>
                    <a:lstStyle/>
                    <a:p>
                      <a:endParaRPr lang="en-US"/>
                    </a:p>
                  </a:txBody>
                  <a:tcPr/>
                </a:tc>
                <a:tc>
                  <a:txBody>
                    <a:bodyPr/>
                    <a:lstStyle/>
                    <a:p>
                      <a:pPr marL="0" marR="0">
                        <a:lnSpc>
                          <a:spcPct val="150000"/>
                        </a:lnSpc>
                        <a:spcBef>
                          <a:spcPts val="0"/>
                        </a:spcBef>
                        <a:spcAft>
                          <a:spcPts val="600"/>
                        </a:spcAft>
                      </a:pPr>
                      <a:r>
                        <a:rPr lang="en-US" sz="1200">
                          <a:effectLst/>
                        </a:rPr>
                        <a:t>value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Submission value for assigned term in NCIt if it exists, or an assigned value which will be the default value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8764121"/>
                  </a:ext>
                </a:extLst>
              </a:tr>
              <a:tr h="111633">
                <a:tc gridSpan="2">
                  <a:txBody>
                    <a:bodyPr/>
                    <a:lstStyle/>
                    <a:p>
                      <a:pPr marL="0" marR="0">
                        <a:lnSpc>
                          <a:spcPct val="150000"/>
                        </a:lnSpc>
                        <a:spcBef>
                          <a:spcPts val="0"/>
                        </a:spcBef>
                        <a:spcAft>
                          <a:spcPts val="600"/>
                        </a:spcAft>
                      </a:pPr>
                      <a:r>
                        <a:rPr lang="en-US" sz="1200">
                          <a:effectLst/>
                        </a:rPr>
                        <a:t>role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SDTM variable role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617023"/>
                  </a:ext>
                </a:extLst>
              </a:tr>
            </a:tbl>
          </a:graphicData>
        </a:graphic>
      </p:graphicFrame>
    </p:spTree>
    <p:extLst>
      <p:ext uri="{BB962C8B-B14F-4D97-AF65-F5344CB8AC3E}">
        <p14:creationId xmlns:p14="http://schemas.microsoft.com/office/powerpoint/2010/main" val="316168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19</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a:t>SDTM Dataset Specializations</a:t>
            </a:r>
            <a:br>
              <a:rPr lang="en-US"/>
            </a:br>
            <a:endParaRPr lang="en-US"/>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462219524"/>
              </p:ext>
            </p:extLst>
          </p:nvPr>
        </p:nvGraphicFramePr>
        <p:xfrm>
          <a:off x="674821" y="722405"/>
          <a:ext cx="7794358" cy="3610490"/>
        </p:xfrm>
        <a:graphic>
          <a:graphicData uri="http://schemas.openxmlformats.org/drawingml/2006/table">
            <a:tbl>
              <a:tblPr firstRow="1" firstCol="1" bandRow="1" bandCol="1">
                <a:tableStyleId>{69012ECD-51FC-41F1-AA8D-1B2483CD663E}</a:tableStyleId>
              </a:tblPr>
              <a:tblGrid>
                <a:gridCol w="122568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208153">
                <a:tc gridSpan="2">
                  <a:txBody>
                    <a:bodyPr/>
                    <a:lstStyle/>
                    <a:p>
                      <a:pPr marL="0" marR="0">
                        <a:spcBef>
                          <a:spcPts val="0"/>
                        </a:spcBef>
                        <a:spcAft>
                          <a:spcPts val="600"/>
                        </a:spcAft>
                      </a:pPr>
                      <a:r>
                        <a:rPr lang="en-US" sz="1600">
                          <a:effectLst/>
                        </a:rPr>
                        <a:t>Attribute</a:t>
                      </a:r>
                    </a:p>
                  </a:txBody>
                  <a:tcPr marL="60667" marR="60667" marT="0" marB="0">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a:effectLst/>
                      </a:endParaRPr>
                    </a:p>
                  </a:txBody>
                  <a:tcPr marL="60667" marR="60667" marT="0" marB="0"/>
                </a:tc>
                <a:tc>
                  <a:txBody>
                    <a:bodyPr/>
                    <a:lstStyle/>
                    <a:p>
                      <a:pPr marL="0" marR="0">
                        <a:spcBef>
                          <a:spcPts val="0"/>
                        </a:spcBef>
                        <a:spcAft>
                          <a:spcPts val="600"/>
                        </a:spcAft>
                      </a:pPr>
                      <a:r>
                        <a:rPr lang="en-US" sz="1600">
                          <a:effectLst/>
                        </a:rPr>
                        <a:t>Description</a:t>
                      </a:r>
                      <a:endParaRPr lang="en-US" sz="16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130599"/>
                  </a:ext>
                </a:extLst>
              </a:tr>
              <a:tr h="156115">
                <a:tc rowSpan="4">
                  <a:txBody>
                    <a:bodyPr/>
                    <a:lstStyle/>
                    <a:p>
                      <a:pPr marL="0" marR="0">
                        <a:lnSpc>
                          <a:spcPct val="150000"/>
                        </a:lnSpc>
                        <a:spcBef>
                          <a:spcPts val="0"/>
                        </a:spcBef>
                        <a:spcAft>
                          <a:spcPts val="600"/>
                        </a:spcAft>
                      </a:pPr>
                      <a:r>
                        <a:rPr lang="en-US" sz="1200">
                          <a:effectLst/>
                        </a:rPr>
                        <a:t>relationship</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Subject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Subject in a variable relationship</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585998"/>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linkingPhrase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Variable relationship descriptive linking phrase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79719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predicateTerm</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Short variable relationship linking phrase for programming</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60828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object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Object in a variable relationship</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879171"/>
                  </a:ext>
                </a:extLst>
              </a:tr>
              <a:tr h="156115">
                <a:tc gridSpan="2">
                  <a:txBody>
                    <a:bodyPr/>
                    <a:lstStyle/>
                    <a:p>
                      <a:pPr marL="0" marR="0">
                        <a:lnSpc>
                          <a:spcPct val="150000"/>
                        </a:lnSpc>
                        <a:spcBef>
                          <a:spcPts val="0"/>
                        </a:spcBef>
                        <a:spcAft>
                          <a:spcPts val="600"/>
                        </a:spcAft>
                      </a:pPr>
                      <a:r>
                        <a:rPr lang="en-US" sz="1200">
                          <a:effectLst/>
                        </a:rPr>
                        <a:t>datatype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Variable data type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589880"/>
                  </a:ext>
                </a:extLst>
              </a:tr>
              <a:tr h="156115">
                <a:tc gridSpan="2">
                  <a:txBody>
                    <a:bodyPr/>
                    <a:lstStyle/>
                    <a:p>
                      <a:pPr marL="0" marR="0">
                        <a:lnSpc>
                          <a:spcPct val="150000"/>
                        </a:lnSpc>
                        <a:spcBef>
                          <a:spcPts val="0"/>
                        </a:spcBef>
                        <a:spcAft>
                          <a:spcPts val="600"/>
                        </a:spcAft>
                      </a:pPr>
                      <a:r>
                        <a:rPr lang="en-US" sz="1200">
                          <a:effectLst/>
                        </a:rPr>
                        <a:t>length</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Variable length</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2155"/>
                  </a:ext>
                </a:extLst>
              </a:tr>
              <a:tr h="156115">
                <a:tc gridSpan="2">
                  <a:txBody>
                    <a:bodyPr/>
                    <a:lstStyle/>
                    <a:p>
                      <a:pPr marL="0" marR="0">
                        <a:lnSpc>
                          <a:spcPct val="150000"/>
                        </a:lnSpc>
                        <a:spcBef>
                          <a:spcPts val="0"/>
                        </a:spcBef>
                        <a:spcAft>
                          <a:spcPts val="600"/>
                        </a:spcAft>
                      </a:pPr>
                      <a:r>
                        <a:rPr lang="en-US" sz="1200">
                          <a:effectLst/>
                        </a:rPr>
                        <a:t>format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Variable display format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840739"/>
                  </a:ext>
                </a:extLst>
              </a:tr>
              <a:tr h="156115">
                <a:tc gridSpan="2">
                  <a:txBody>
                    <a:bodyPr/>
                    <a:lstStyle/>
                    <a:p>
                      <a:pPr marL="0" marR="0">
                        <a:lnSpc>
                          <a:spcPct val="150000"/>
                        </a:lnSpc>
                        <a:spcBef>
                          <a:spcPts val="0"/>
                        </a:spcBef>
                        <a:spcAft>
                          <a:spcPts val="600"/>
                        </a:spcAft>
                      </a:pPr>
                      <a:r>
                        <a:rPr lang="en-US" sz="1200" err="1">
                          <a:effectLst/>
                        </a:rPr>
                        <a:t>significantDigits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Variable significant digits</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050292"/>
                  </a:ext>
                </a:extLst>
              </a:tr>
              <a:tr h="156115">
                <a:tc gridSpan="2">
                  <a:txBody>
                    <a:bodyPr/>
                    <a:lstStyle/>
                    <a:p>
                      <a:pPr marL="0" marR="0">
                        <a:lnSpc>
                          <a:spcPct val="150000"/>
                        </a:lnSpc>
                        <a:spcBef>
                          <a:spcPts val="0"/>
                        </a:spcBef>
                        <a:spcAft>
                          <a:spcPts val="600"/>
                        </a:spcAft>
                      </a:pPr>
                      <a:r>
                        <a:rPr lang="en-US" sz="1200" err="1">
                          <a:effectLst/>
                          <a:latin typeface="Arial" panose="020B0604020202020204" pitchFamily="34" charset="0"/>
                          <a:ea typeface="Times New Roman" panose="02020603050405020304" pitchFamily="18" charset="0"/>
                          <a:cs typeface="Times New Roman" panose="02020603050405020304" pitchFamily="18" charset="0"/>
                        </a:rPr>
                        <a:t>mandatoryVariable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present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144032"/>
                  </a:ext>
                </a:extLst>
              </a:tr>
              <a:tr h="156115">
                <a:tc gridSpan="2">
                  <a:txBody>
                    <a:bodyPr/>
                    <a:lstStyle/>
                    <a:p>
                      <a:pPr marL="0" marR="0">
                        <a:lnSpc>
                          <a:spcPct val="150000"/>
                        </a:lnSpc>
                        <a:spcBef>
                          <a:spcPts val="0"/>
                        </a:spcBef>
                        <a:spcAft>
                          <a:spcPts val="600"/>
                        </a:spcAft>
                      </a:pPr>
                      <a:r>
                        <a:rPr lang="en-US" sz="1200" err="1">
                          <a:effectLst/>
                          <a:latin typeface="Arial" panose="020B0604020202020204" pitchFamily="34" charset="0"/>
                          <a:ea typeface="Times New Roman" panose="02020603050405020304" pitchFamily="18" charset="0"/>
                          <a:cs typeface="Times New Roman" panose="02020603050405020304" pitchFamily="18" charset="0"/>
                        </a:rPr>
                        <a:t>mandatoryValue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populated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868901"/>
                  </a:ext>
                </a:extLst>
              </a:tr>
              <a:tr h="156115">
                <a:tc gridSpan="2">
                  <a:txBody>
                    <a:bodyPr/>
                    <a:lstStyle/>
                    <a:p>
                      <a:pPr marL="0" marR="0">
                        <a:lnSpc>
                          <a:spcPct val="150000"/>
                        </a:lnSpc>
                        <a:spcBef>
                          <a:spcPts val="0"/>
                        </a:spcBef>
                        <a:spcAft>
                          <a:spcPts val="600"/>
                        </a:spcAft>
                      </a:pPr>
                      <a:r>
                        <a:rPr lang="en-US" sz="1200" err="1">
                          <a:effectLst/>
                        </a:rPr>
                        <a:t>originType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Variable origin type (Assigned, Collected, Derived, Protocol, Predecessor)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760733"/>
                  </a:ext>
                </a:extLst>
              </a:tr>
              <a:tr h="156115">
                <a:tc gridSpan="2">
                  <a:txBody>
                    <a:bodyPr/>
                    <a:lstStyle/>
                    <a:p>
                      <a:pPr marL="0" marR="0">
                        <a:lnSpc>
                          <a:spcPct val="150000"/>
                        </a:lnSpc>
                        <a:spcBef>
                          <a:spcPts val="0"/>
                        </a:spcBef>
                        <a:spcAft>
                          <a:spcPts val="600"/>
                        </a:spcAft>
                      </a:pPr>
                      <a:r>
                        <a:rPr lang="en-US" sz="1200" err="1">
                          <a:effectLst/>
                        </a:rPr>
                        <a:t>originSource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Variable origin source (Investigator, Sponsor, Subject, Vendor)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3753741"/>
                  </a:ext>
                </a:extLst>
              </a:tr>
              <a:tr h="156115">
                <a:tc gridSpan="2">
                  <a:txBody>
                    <a:bodyPr/>
                    <a:lstStyle/>
                    <a:p>
                      <a:pPr marL="0" marR="0">
                        <a:lnSpc>
                          <a:spcPct val="150000"/>
                        </a:lnSpc>
                        <a:spcBef>
                          <a:spcPts val="0"/>
                        </a:spcBef>
                        <a:spcAft>
                          <a:spcPts val="600"/>
                        </a:spcAft>
                      </a:pPr>
                      <a:r>
                        <a:rPr lang="en-US" sz="1200">
                          <a:effectLst/>
                        </a:rPr>
                        <a:t>comparator</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Comparison operator for SDTM group variables included in VLM (EQ, IN)</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92249"/>
                  </a:ext>
                </a:extLst>
              </a:tr>
              <a:tr h="156115">
                <a:tc gridSpan="2">
                  <a:txBody>
                    <a:bodyPr/>
                    <a:lstStyle/>
                    <a:p>
                      <a:pPr marL="0" marR="0">
                        <a:lnSpc>
                          <a:spcPct val="150000"/>
                        </a:lnSpc>
                        <a:spcBef>
                          <a:spcPts val="0"/>
                        </a:spcBef>
                        <a:spcAft>
                          <a:spcPts val="600"/>
                        </a:spcAft>
                      </a:pPr>
                      <a:r>
                        <a:rPr lang="en-US" sz="1200" err="1">
                          <a:effectLst/>
                        </a:rPr>
                        <a:t>vlmTarget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a:effectLst/>
                        </a:rPr>
                        <a:t>Target variable for VLM (true/false)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322463"/>
                  </a:ext>
                </a:extLst>
              </a:tr>
            </a:tbl>
          </a:graphicData>
        </a:graphic>
      </p:graphicFrame>
    </p:spTree>
    <p:extLst>
      <p:ext uri="{BB962C8B-B14F-4D97-AF65-F5344CB8AC3E}">
        <p14:creationId xmlns:p14="http://schemas.microsoft.com/office/powerpoint/2010/main" val="37186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3617257" y="123773"/>
            <a:ext cx="4981073" cy="330790"/>
          </a:xfrm>
        </p:spPr>
        <p:txBody>
          <a:bodyPr>
            <a:normAutofit/>
          </a:bodyPr>
          <a:lstStyle/>
          <a:p>
            <a:r>
              <a:rPr lang="en-US" sz="2000"/>
              <a:t>Meet the Speakers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3617257" y="539853"/>
            <a:ext cx="4981073" cy="330790"/>
          </a:xfrm>
        </p:spPr>
        <p:txBody>
          <a:bodyPr/>
          <a:lstStyle/>
          <a:p>
            <a:r>
              <a:rPr lang="en-US"/>
              <a:t>Jon Neville</a:t>
            </a:r>
          </a:p>
          <a:p>
            <a:endParaRPr lang="en-US"/>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3617256" y="836986"/>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solidFill>
                  <a:schemeClr val="accent4"/>
                </a:solidFill>
              </a:rPr>
              <a:t>Title:</a:t>
            </a:r>
            <a:r>
              <a:rPr lang="en-US" sz="1400"/>
              <a:t> Senior Director, Standards Development</a:t>
            </a:r>
          </a:p>
          <a:p>
            <a:r>
              <a:rPr lang="en-US" sz="1400">
                <a:solidFill>
                  <a:schemeClr val="accent4"/>
                </a:solidFill>
              </a:rPr>
              <a:t>Organization:</a:t>
            </a:r>
            <a:r>
              <a:rPr lang="en-US" sz="1400"/>
              <a:t> CDISC</a:t>
            </a:r>
          </a:p>
          <a:p>
            <a:endParaRPr lang="en-US" sz="1400"/>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3634066" y="1351597"/>
            <a:ext cx="4981073" cy="931214"/>
          </a:xfrm>
          <a:prstGeom prst="rect">
            <a:avLst/>
          </a:prstGeom>
        </p:spPr>
        <p:txBody>
          <a:bodyPr vert="horz" lIns="0" tIns="0" rIns="0" bIns="0" rtlCol="0" anchor="t">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a:t>Jon Neville has been working in CDSIC standards development since 2009. He has been working at CDISC for 6 years, where he is currently Senior Director, Standards Development at CDISC</a:t>
            </a:r>
            <a:endParaRPr lang="en-US" sz="1200">
              <a:cs typeface="Arial"/>
            </a:endParaRPr>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tretch>
            <a:fillRect/>
          </a:stretch>
        </p:blipFill>
        <p:spPr>
          <a:xfrm>
            <a:off x="743669" y="-1668168"/>
            <a:ext cx="702001" cy="702001"/>
          </a:xfrm>
          <a:prstGeom prst="rect">
            <a:avLst/>
          </a:prstGeom>
        </p:spPr>
      </p:pic>
      <p:pic>
        <p:nvPicPr>
          <p:cNvPr id="8" name="Picture 7">
            <a:extLst>
              <a:ext uri="{FF2B5EF4-FFF2-40B4-BE49-F238E27FC236}">
                <a16:creationId xmlns:a16="http://schemas.microsoft.com/office/drawing/2014/main" id="{A7FBBA6B-80F5-4181-806B-C386AF22B6B5}"/>
              </a:ext>
            </a:extLst>
          </p:cNvPr>
          <p:cNvPicPr>
            <a:picLocks noChangeAspect="1"/>
          </p:cNvPicPr>
          <p:nvPr/>
        </p:nvPicPr>
        <p:blipFill>
          <a:blip r:embed="rId3"/>
          <a:stretch>
            <a:fillRect/>
          </a:stretch>
        </p:blipFill>
        <p:spPr>
          <a:xfrm>
            <a:off x="1745663" y="123773"/>
            <a:ext cx="1493795" cy="1493795"/>
          </a:xfrm>
          <a:prstGeom prst="rect">
            <a:avLst/>
          </a:prstGeom>
        </p:spPr>
      </p:pic>
      <p:sp>
        <p:nvSpPr>
          <p:cNvPr id="10" name="Content Placeholder 2">
            <a:extLst>
              <a:ext uri="{FF2B5EF4-FFF2-40B4-BE49-F238E27FC236}">
                <a16:creationId xmlns:a16="http://schemas.microsoft.com/office/drawing/2014/main" id="{A29AD0F7-AA33-467A-8AAE-AECF308A7010}"/>
              </a:ext>
            </a:extLst>
          </p:cNvPr>
          <p:cNvSpPr txBox="1">
            <a:spLocks/>
          </p:cNvSpPr>
          <p:nvPr/>
        </p:nvSpPr>
        <p:spPr>
          <a:xfrm>
            <a:off x="3611652" y="1951674"/>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Lex Jansen</a:t>
            </a:r>
          </a:p>
          <a:p>
            <a:endParaRPr lang="en-US"/>
          </a:p>
        </p:txBody>
      </p:sp>
      <p:sp>
        <p:nvSpPr>
          <p:cNvPr id="12" name="Content Placeholder 2">
            <a:extLst>
              <a:ext uri="{FF2B5EF4-FFF2-40B4-BE49-F238E27FC236}">
                <a16:creationId xmlns:a16="http://schemas.microsoft.com/office/drawing/2014/main" id="{1E3E79A9-D8CF-46A6-9749-D16E0E8CFCD6}"/>
              </a:ext>
            </a:extLst>
          </p:cNvPr>
          <p:cNvSpPr txBox="1">
            <a:spLocks/>
          </p:cNvSpPr>
          <p:nvPr/>
        </p:nvSpPr>
        <p:spPr>
          <a:xfrm>
            <a:off x="3601271" y="2229143"/>
            <a:ext cx="4981073" cy="570640"/>
          </a:xfrm>
          <a:prstGeom prst="rect">
            <a:avLst/>
          </a:prstGeom>
        </p:spPr>
        <p:txBody>
          <a:bodyPr vert="horz" lIns="0" tIns="0" rIns="0" bIns="0" rtlCol="0" anchor="t">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solidFill>
                  <a:schemeClr val="accent4"/>
                </a:solidFill>
              </a:rPr>
              <a:t>Title:</a:t>
            </a:r>
            <a:r>
              <a:rPr lang="en-US" sz="1400"/>
              <a:t> Senior Director, Data Science Development</a:t>
            </a:r>
          </a:p>
          <a:p>
            <a:r>
              <a:rPr lang="en-US" sz="1400">
                <a:solidFill>
                  <a:schemeClr val="accent4"/>
                </a:solidFill>
              </a:rPr>
              <a:t>Organization:</a:t>
            </a:r>
            <a:r>
              <a:rPr lang="en-US" sz="1400"/>
              <a:t> CDISC</a:t>
            </a:r>
          </a:p>
          <a:p>
            <a:endParaRPr lang="en-US" sz="1400"/>
          </a:p>
        </p:txBody>
      </p:sp>
      <p:sp>
        <p:nvSpPr>
          <p:cNvPr id="13" name="Content Placeholder 2">
            <a:extLst>
              <a:ext uri="{FF2B5EF4-FFF2-40B4-BE49-F238E27FC236}">
                <a16:creationId xmlns:a16="http://schemas.microsoft.com/office/drawing/2014/main" id="{8AE7BD2C-8F26-4ED8-B198-6E2F12D0F105}"/>
              </a:ext>
            </a:extLst>
          </p:cNvPr>
          <p:cNvSpPr txBox="1">
            <a:spLocks/>
          </p:cNvSpPr>
          <p:nvPr/>
        </p:nvSpPr>
        <p:spPr>
          <a:xfrm>
            <a:off x="3633237" y="4289206"/>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a:solidFill>
                  <a:srgbClr val="FFFFFF"/>
                </a:solidFill>
                <a:effectLst/>
                <a:latin typeface="Arial" panose="020B0604020202020204" pitchFamily="34" charset="0"/>
              </a:rPr>
              <a:t>Linda Lander is an independent contractor, currently working as Director Data Science and Biomedical Concepts Product Owner at CDISC.  Before she was Director Data Standards at GlaxoSmithKline</a:t>
            </a:r>
            <a:endParaRPr lang="en-US" sz="1200"/>
          </a:p>
        </p:txBody>
      </p:sp>
      <p:pic>
        <p:nvPicPr>
          <p:cNvPr id="1026" name="Picture 2">
            <a:extLst>
              <a:ext uri="{FF2B5EF4-FFF2-40B4-BE49-F238E27FC236}">
                <a16:creationId xmlns:a16="http://schemas.microsoft.com/office/drawing/2014/main" id="{11D4618A-474F-8936-63E0-699ECEA72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877" y="1716969"/>
            <a:ext cx="1482217" cy="1474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E0F4BC-BFE6-085E-6EBD-90CA652D3940}"/>
              </a:ext>
            </a:extLst>
          </p:cNvPr>
          <p:cNvPicPr>
            <a:picLocks noChangeAspect="1"/>
          </p:cNvPicPr>
          <p:nvPr/>
        </p:nvPicPr>
        <p:blipFill>
          <a:blip r:embed="rId3"/>
          <a:stretch>
            <a:fillRect/>
          </a:stretch>
        </p:blipFill>
        <p:spPr>
          <a:xfrm>
            <a:off x="1733080" y="3291072"/>
            <a:ext cx="1493795" cy="1493795"/>
          </a:xfrm>
          <a:prstGeom prst="rect">
            <a:avLst/>
          </a:prstGeom>
        </p:spPr>
      </p:pic>
      <p:sp>
        <p:nvSpPr>
          <p:cNvPr id="5" name="Content Placeholder 2">
            <a:extLst>
              <a:ext uri="{FF2B5EF4-FFF2-40B4-BE49-F238E27FC236}">
                <a16:creationId xmlns:a16="http://schemas.microsoft.com/office/drawing/2014/main" id="{84442266-AA3B-D9CA-678C-E1186FC50C0F}"/>
              </a:ext>
            </a:extLst>
          </p:cNvPr>
          <p:cNvSpPr txBox="1">
            <a:spLocks/>
          </p:cNvSpPr>
          <p:nvPr/>
        </p:nvSpPr>
        <p:spPr>
          <a:xfrm>
            <a:off x="3649222" y="3407366"/>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t>Linda Lander</a:t>
            </a:r>
          </a:p>
          <a:p>
            <a:endParaRPr lang="en-US"/>
          </a:p>
        </p:txBody>
      </p:sp>
      <p:sp>
        <p:nvSpPr>
          <p:cNvPr id="9" name="Content Placeholder 2">
            <a:extLst>
              <a:ext uri="{FF2B5EF4-FFF2-40B4-BE49-F238E27FC236}">
                <a16:creationId xmlns:a16="http://schemas.microsoft.com/office/drawing/2014/main" id="{1212829A-F52A-DF14-DAFE-2A7BBB053216}"/>
              </a:ext>
            </a:extLst>
          </p:cNvPr>
          <p:cNvSpPr txBox="1">
            <a:spLocks/>
          </p:cNvSpPr>
          <p:nvPr/>
        </p:nvSpPr>
        <p:spPr>
          <a:xfrm>
            <a:off x="3617253" y="3687569"/>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a:solidFill>
                  <a:schemeClr val="accent4"/>
                </a:solidFill>
              </a:rPr>
              <a:t>Title:</a:t>
            </a:r>
            <a:r>
              <a:rPr lang="en-US" sz="1400"/>
              <a:t> Director, Data Science</a:t>
            </a:r>
          </a:p>
          <a:p>
            <a:r>
              <a:rPr lang="en-US" sz="1400">
                <a:solidFill>
                  <a:schemeClr val="accent4"/>
                </a:solidFill>
              </a:rPr>
              <a:t>Organization:</a:t>
            </a:r>
            <a:r>
              <a:rPr lang="en-US" sz="1400"/>
              <a:t> CDISC</a:t>
            </a:r>
          </a:p>
          <a:p>
            <a:endParaRPr lang="en-US" sz="1400"/>
          </a:p>
        </p:txBody>
      </p:sp>
      <p:sp>
        <p:nvSpPr>
          <p:cNvPr id="14" name="Content Placeholder 2">
            <a:extLst>
              <a:ext uri="{FF2B5EF4-FFF2-40B4-BE49-F238E27FC236}">
                <a16:creationId xmlns:a16="http://schemas.microsoft.com/office/drawing/2014/main" id="{33436D9D-750D-60A4-0745-AA00CEBF2E65}"/>
              </a:ext>
            </a:extLst>
          </p:cNvPr>
          <p:cNvSpPr txBox="1">
            <a:spLocks/>
          </p:cNvSpPr>
          <p:nvPr/>
        </p:nvSpPr>
        <p:spPr>
          <a:xfrm>
            <a:off x="3617252" y="2780227"/>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a:solidFill>
                  <a:srgbClr val="FFFFFF"/>
                </a:solidFill>
                <a:effectLst/>
                <a:latin typeface="Arial" panose="020B0604020202020204" pitchFamily="34" charset="0"/>
              </a:rPr>
              <a:t>Lex Jansen is an independent consultant, currently working as Senior Director, Data Science Development at CDISC. Before he was a Principal Solution Consultant and Principal Software Developer at SAS Institute. </a:t>
            </a:r>
            <a:endParaRPr lang="en-US" sz="1200"/>
          </a:p>
        </p:txBody>
      </p:sp>
      <p:pic>
        <p:nvPicPr>
          <p:cNvPr id="1028" name="Picture 4" descr="A picture containing person&#10;&#10;Description automatically generated">
            <a:extLst>
              <a:ext uri="{FF2B5EF4-FFF2-40B4-BE49-F238E27FC236}">
                <a16:creationId xmlns:a16="http://schemas.microsoft.com/office/drawing/2014/main" id="{B70FF138-2A81-270A-1394-20AA5FE20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098" y="3291072"/>
            <a:ext cx="1509777" cy="1505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B7956A9-4389-2A54-3EAF-255DA63E6F22}"/>
              </a:ext>
            </a:extLst>
          </p:cNvPr>
          <p:cNvPicPr>
            <a:picLocks noChangeAspect="1"/>
          </p:cNvPicPr>
          <p:nvPr/>
        </p:nvPicPr>
        <p:blipFill>
          <a:blip r:embed="rId6"/>
          <a:stretch>
            <a:fillRect/>
          </a:stretch>
        </p:blipFill>
        <p:spPr>
          <a:xfrm>
            <a:off x="1733355" y="88680"/>
            <a:ext cx="1505931" cy="1519464"/>
          </a:xfrm>
          <a:prstGeom prst="rect">
            <a:avLst/>
          </a:prstGeom>
        </p:spPr>
      </p:pic>
    </p:spTree>
    <p:extLst>
      <p:ext uri="{BB962C8B-B14F-4D97-AF65-F5344CB8AC3E}">
        <p14:creationId xmlns:p14="http://schemas.microsoft.com/office/powerpoint/2010/main" val="90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1245790"/>
            <a:ext cx="7886700" cy="3521473"/>
          </a:xfrm>
        </p:spPr>
        <p:txBody>
          <a:bodyPr>
            <a:normAutofit/>
          </a:bodyPr>
          <a:lstStyle/>
          <a:p>
            <a:pPr marL="290513" indent="-285750"/>
            <a:r>
              <a:rPr lang="en-US" sz="180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considered pre-configured building blocks, from which end-users can select and configure to build Define-XML Value Level Metadata</a:t>
            </a:r>
          </a:p>
          <a:p>
            <a:pPr marL="290513" indent="-285750"/>
            <a:r>
              <a:rPr lang="en-US">
                <a:latin typeface="Arial" panose="020B0604020202020204" pitchFamily="34" charset="0"/>
                <a:ea typeface="Times New Roman" panose="02020603050405020304" pitchFamily="18" charset="0"/>
                <a:cs typeface="Times New Roman" panose="02020603050405020304" pitchFamily="18" charset="0"/>
              </a:rPr>
              <a:t>Exercise: present Oncology RECIST 1.1 SDTM Dataset Specializations as Value Level Metadata in Define-XML v2.1</a:t>
            </a:r>
          </a:p>
          <a:p>
            <a:pPr marL="290513" indent="-285750"/>
            <a:r>
              <a:rPr lang="en-US">
                <a:latin typeface="Arial" panose="020B0604020202020204" pitchFamily="34" charset="0"/>
                <a:ea typeface="Times New Roman" panose="02020603050405020304" pitchFamily="18" charset="0"/>
                <a:cs typeface="Times New Roman" panose="02020603050405020304" pitchFamily="18" charset="0"/>
              </a:rPr>
              <a:t>Oncology RECIST 1.1</a:t>
            </a:r>
          </a:p>
          <a:p>
            <a:pPr marL="633413" lvl="1" indent="-285750"/>
            <a:r>
              <a:rPr lang="en-US">
                <a:latin typeface="Arial" panose="020B0604020202020204" pitchFamily="34" charset="0"/>
                <a:ea typeface="Times New Roman" panose="02020603050405020304" pitchFamily="18" charset="0"/>
                <a:cs typeface="Times New Roman" panose="02020603050405020304" pitchFamily="18" charset="0"/>
              </a:rPr>
              <a:t>13 Biomedical Concepts</a:t>
            </a:r>
          </a:p>
          <a:p>
            <a:pPr marL="633413" lvl="1" indent="-285750"/>
            <a:r>
              <a:rPr lang="en-US">
                <a:latin typeface="Arial" panose="020B0604020202020204" pitchFamily="34" charset="0"/>
                <a:ea typeface="Times New Roman" panose="02020603050405020304" pitchFamily="18" charset="0"/>
                <a:cs typeface="Times New Roman" panose="02020603050405020304" pitchFamily="18" charset="0"/>
              </a:rPr>
              <a:t>13 SDTM Specializations (RS, TR, TU))</a:t>
            </a:r>
          </a:p>
          <a:p>
            <a:pPr marL="290513" indent="-285750"/>
            <a:r>
              <a:rPr lang="en-US">
                <a:latin typeface="Arial" panose="020B0604020202020204" pitchFamily="34" charset="0"/>
                <a:ea typeface="Times New Roman" panose="02020603050405020304" pitchFamily="18" charset="0"/>
                <a:cs typeface="Times New Roman" panose="02020603050405020304" pitchFamily="18" charset="0"/>
              </a:rPr>
              <a:t>REST API:</a:t>
            </a:r>
          </a:p>
          <a:p>
            <a:pPr marL="633413" lvl="1" indent="-285750"/>
            <a:r>
              <a:rPr lang="en-US">
                <a:latin typeface="Arial" panose="020B0604020202020204" pitchFamily="34" charset="0"/>
                <a:ea typeface="Times New Roman" panose="02020603050405020304" pitchFamily="18" charset="0"/>
                <a:cs typeface="Times New Roman" panose="02020603050405020304" pitchFamily="18" charset="0"/>
              </a:rPr>
              <a:t>GET Biomedical Concepts: </a:t>
            </a:r>
            <a:br>
              <a:rPr lang="en-US">
                <a:latin typeface="Arial" panose="020B0604020202020204" pitchFamily="34" charset="0"/>
                <a:ea typeface="Times New Roman" panose="02020603050405020304" pitchFamily="18" charset="0"/>
                <a:cs typeface="Times New Roman" panose="02020603050405020304" pitchFamily="18" charset="0"/>
              </a:rPr>
            </a:br>
            <a:r>
              <a:rPr lang="en-US">
                <a:latin typeface="Arial" panose="020B0604020202020204" pitchFamily="34" charset="0"/>
                <a:ea typeface="Times New Roman" panose="02020603050405020304" pitchFamily="18" charset="0"/>
                <a:cs typeface="Times New Roman" panose="02020603050405020304" pitchFamily="18" charset="0"/>
              </a:rPr>
              <a:t>     </a:t>
            </a:r>
            <a:r>
              <a:rPr lang="en-US">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a:t>
            </a:r>
            <a:r>
              <a:rPr lang="en-US"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mdr</a:t>
            </a:r>
            <a:r>
              <a:rPr lang="en-US">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a:t>
            </a:r>
            <a:r>
              <a:rPr lang="en-US"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bc</a:t>
            </a:r>
            <a:r>
              <a:rPr lang="en-US">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a:t>
            </a:r>
            <a:r>
              <a:rPr lang="en-US"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biomedicalconcepts?category</a:t>
            </a:r>
            <a:r>
              <a:rPr lang="en-US">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=RECIST 1.1</a:t>
            </a:r>
          </a:p>
          <a:p>
            <a:pPr marL="633413" lvl="1" indent="-285750"/>
            <a:r>
              <a:rPr lang="en-US">
                <a:latin typeface="Arial" panose="020B0604020202020204" pitchFamily="34" charset="0"/>
                <a:ea typeface="Times New Roman" panose="02020603050405020304" pitchFamily="18" charset="0"/>
                <a:cs typeface="Times New Roman" panose="02020603050405020304" pitchFamily="18" charset="0"/>
              </a:rPr>
              <a:t>GET SDTM Specializations: </a:t>
            </a:r>
            <a:br>
              <a:rPr lang="en-US">
                <a:latin typeface="Arial" panose="020B0604020202020204" pitchFamily="34" charset="0"/>
                <a:ea typeface="Times New Roman" panose="02020603050405020304" pitchFamily="18" charset="0"/>
                <a:cs typeface="Times New Roman" panose="02020603050405020304" pitchFamily="18" charset="0"/>
              </a:rPr>
            </a:br>
            <a:r>
              <a:rPr lang="en-US">
                <a:latin typeface="Arial" panose="020B0604020202020204" pitchFamily="34" charset="0"/>
                <a:ea typeface="Times New Roman" panose="02020603050405020304" pitchFamily="18" charset="0"/>
                <a:cs typeface="Times New Roman" panose="02020603050405020304" pitchFamily="18" charset="0"/>
              </a:rPr>
              <a:t>     </a:t>
            </a:r>
            <a:r>
              <a:rPr lang="en-US">
                <a:solidFill>
                  <a:schemeClr val="accent6">
                    <a:lumMod val="75000"/>
                  </a:schemeClr>
                </a:solidFill>
                <a:latin typeface="Consolas" panose="020B0609020204030204" pitchFamily="49" charset="0"/>
                <a:cs typeface="Times New Roman" panose="02020603050405020304" pitchFamily="18" charset="0"/>
              </a:rPr>
              <a:t>/</a:t>
            </a:r>
            <a:r>
              <a:rPr lang="en-US" err="1">
                <a:solidFill>
                  <a:schemeClr val="accent6">
                    <a:lumMod val="75000"/>
                  </a:schemeClr>
                </a:solidFill>
                <a:latin typeface="Consolas" panose="020B0609020204030204" pitchFamily="49" charset="0"/>
                <a:cs typeface="Times New Roman" panose="02020603050405020304" pitchFamily="18" charset="0"/>
              </a:rPr>
              <a:t>mdr</a:t>
            </a:r>
            <a:r>
              <a:rPr lang="en-US">
                <a:solidFill>
                  <a:schemeClr val="accent6">
                    <a:lumMod val="75000"/>
                  </a:schemeClr>
                </a:solidFill>
                <a:latin typeface="Consolas" panose="020B0609020204030204" pitchFamily="49" charset="0"/>
                <a:cs typeface="Times New Roman" panose="02020603050405020304" pitchFamily="18" charset="0"/>
              </a:rPr>
              <a:t>/specializations/</a:t>
            </a:r>
            <a:r>
              <a:rPr lang="en-US" err="1">
                <a:solidFill>
                  <a:schemeClr val="accent6">
                    <a:lumMod val="75000"/>
                  </a:schemeClr>
                </a:solidFill>
                <a:latin typeface="Consolas" panose="020B0609020204030204" pitchFamily="49" charset="0"/>
                <a:cs typeface="Times New Roman" panose="02020603050405020304" pitchFamily="18" charset="0"/>
              </a:rPr>
              <a:t>sdtm</a:t>
            </a:r>
            <a:r>
              <a:rPr lang="en-US">
                <a:solidFill>
                  <a:schemeClr val="accent6">
                    <a:lumMod val="75000"/>
                  </a:schemeClr>
                </a:solidFill>
                <a:latin typeface="Consolas" panose="020B0609020204030204" pitchFamily="49" charset="0"/>
                <a:cs typeface="Times New Roman" panose="02020603050405020304" pitchFamily="18" charset="0"/>
              </a:rPr>
              <a:t>/</a:t>
            </a:r>
            <a:r>
              <a:rPr lang="en-US" err="1">
                <a:solidFill>
                  <a:schemeClr val="accent6">
                    <a:lumMod val="75000"/>
                  </a:schemeClr>
                </a:solidFill>
                <a:latin typeface="Consolas" panose="020B0609020204030204" pitchFamily="49" charset="0"/>
                <a:cs typeface="Times New Roman" panose="02020603050405020304" pitchFamily="18" charset="0"/>
              </a:rPr>
              <a:t>datasetspecializations?domain</a:t>
            </a:r>
            <a:r>
              <a:rPr lang="en-US">
                <a:solidFill>
                  <a:schemeClr val="accent6">
                    <a:lumMod val="75000"/>
                  </a:schemeClr>
                </a:solidFill>
                <a:latin typeface="Consolas" panose="020B0609020204030204" pitchFamily="49" charset="0"/>
                <a:cs typeface="Times New Roman" panose="02020603050405020304" pitchFamily="18" charset="0"/>
              </a:rPr>
              <a:t>=RS</a:t>
            </a:r>
          </a:p>
          <a:p>
            <a:pPr marL="633413" lvl="1" indent="-285750"/>
            <a:endParaRPr lang="en-US">
              <a:latin typeface="Arial" panose="020B0604020202020204" pitchFamily="34" charset="0"/>
              <a:ea typeface="Times New Roman" panose="02020603050405020304" pitchFamily="18" charset="0"/>
              <a:cs typeface="Times New Roman" panose="02020603050405020304" pitchFamily="18" charset="0"/>
            </a:endParaRPr>
          </a:p>
          <a:p>
            <a:pPr marL="290513" indent="-285750"/>
            <a:endParaRPr lang="en-US" sz="180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20</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
        <p:nvSpPr>
          <p:cNvPr id="8" name="Title 1">
            <a:extLst>
              <a:ext uri="{FF2B5EF4-FFF2-40B4-BE49-F238E27FC236}">
                <a16:creationId xmlns:a16="http://schemas.microsoft.com/office/drawing/2014/main" id="{408C4CC1-82C8-43E8-6905-82D7DFFE4309}"/>
              </a:ext>
            </a:extLst>
          </p:cNvPr>
          <p:cNvSpPr>
            <a:spLocks noGrp="1"/>
          </p:cNvSpPr>
          <p:nvPr>
            <p:ph type="title"/>
          </p:nvPr>
        </p:nvSpPr>
        <p:spPr>
          <a:xfrm>
            <a:off x="800100" y="242276"/>
            <a:ext cx="7886700" cy="994172"/>
          </a:xfrm>
        </p:spPr>
        <p:txBody>
          <a:bodyPr>
            <a:normAutofit/>
          </a:bodyPr>
          <a:lstStyle/>
          <a:p>
            <a:r>
              <a:rPr lang="en-US" sz="1800"/>
              <a:t>Define-XML v2.1 document with SDTM Dataset Specialization:</a:t>
            </a:r>
            <a:br>
              <a:rPr lang="en-US" sz="1800"/>
            </a:br>
            <a:r>
              <a:rPr lang="en-US" sz="1800"/>
              <a:t>- Value Level Metadata and </a:t>
            </a:r>
            <a:br>
              <a:rPr lang="en-US" sz="1800"/>
            </a:br>
            <a:r>
              <a:rPr lang="en-US" sz="1800"/>
              <a:t>- Controlled Terminology metadata for the RS, TR, and TU domains </a:t>
            </a:r>
          </a:p>
        </p:txBody>
      </p:sp>
    </p:spTree>
    <p:extLst>
      <p:ext uri="{BB962C8B-B14F-4D97-AF65-F5344CB8AC3E}">
        <p14:creationId xmlns:p14="http://schemas.microsoft.com/office/powerpoint/2010/main" val="407535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951C990-58A4-7226-5BEB-AB62636AC7CF}"/>
              </a:ext>
            </a:extLst>
          </p:cNvPr>
          <p:cNvSpPr txBox="1"/>
          <p:nvPr/>
        </p:nvSpPr>
        <p:spPr>
          <a:xfrm>
            <a:off x="101750" y="381758"/>
            <a:ext cx="1353691" cy="1384995"/>
          </a:xfrm>
          <a:prstGeom prst="rect">
            <a:avLst/>
          </a:prstGeom>
          <a:noFill/>
        </p:spPr>
        <p:txBody>
          <a:bodyPr wrap="square" rtlCol="0">
            <a:spAutoFit/>
          </a:bodyPr>
          <a:lstStyle/>
          <a:p>
            <a:pPr algn="ctr" defTabSz="685800"/>
            <a:r>
              <a:rPr lang="en-US" sz="1400" b="1">
                <a:solidFill>
                  <a:srgbClr val="000000"/>
                </a:solidFill>
                <a:latin typeface="Arial" panose="020B0604020202020204" pitchFamily="34" charset="0"/>
                <a:cs typeface="Arial" panose="020B0604020202020204" pitchFamily="34" charset="0"/>
              </a:rPr>
              <a:t>CDISC Library</a:t>
            </a:r>
          </a:p>
          <a:p>
            <a:pPr algn="ctr" defTabSz="685800"/>
            <a:r>
              <a:rPr lang="en-US" sz="1400" b="1">
                <a:solidFill>
                  <a:srgbClr val="000000"/>
                </a:solidFill>
                <a:latin typeface="Arial" panose="020B0604020202020204" pitchFamily="34" charset="0"/>
                <a:cs typeface="Arial" panose="020B0604020202020204" pitchFamily="34" charset="0"/>
              </a:rPr>
              <a:t>RS, TU, TU column / table metadata*</a:t>
            </a:r>
          </a:p>
        </p:txBody>
      </p:sp>
      <p:cxnSp>
        <p:nvCxnSpPr>
          <p:cNvPr id="49" name="Straight Arrow Connector 48">
            <a:extLst>
              <a:ext uri="{FF2B5EF4-FFF2-40B4-BE49-F238E27FC236}">
                <a16:creationId xmlns:a16="http://schemas.microsoft.com/office/drawing/2014/main" id="{3F33B80D-CD04-645C-1499-F0190575FA14}"/>
              </a:ext>
            </a:extLst>
          </p:cNvPr>
          <p:cNvCxnSpPr>
            <a:cxnSpLocks/>
          </p:cNvCxnSpPr>
          <p:nvPr/>
        </p:nvCxnSpPr>
        <p:spPr>
          <a:xfrm flipH="1">
            <a:off x="5949672" y="1111324"/>
            <a:ext cx="1853549" cy="142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3139070153"/>
              </p:ext>
            </p:extLst>
          </p:nvPr>
        </p:nvGraphicFramePr>
        <p:xfrm>
          <a:off x="2003045" y="595278"/>
          <a:ext cx="4191790" cy="4103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3452" y="4247399"/>
            <a:ext cx="815475" cy="815475"/>
          </a:xfrm>
          <a:prstGeom prst="rect">
            <a:avLst/>
          </a:prstGeom>
        </p:spPr>
      </p:pic>
      <p:cxnSp>
        <p:nvCxnSpPr>
          <p:cNvPr id="22" name="Straight Arrow Connector 21">
            <a:extLst>
              <a:ext uri="{FF2B5EF4-FFF2-40B4-BE49-F238E27FC236}">
                <a16:creationId xmlns:a16="http://schemas.microsoft.com/office/drawing/2014/main" id="{DACE7D29-4699-4573-4FED-1A0CA6CDAD8A}"/>
              </a:ext>
            </a:extLst>
          </p:cNvPr>
          <p:cNvCxnSpPr>
            <a:cxnSpLocks/>
          </p:cNvCxnSpPr>
          <p:nvPr/>
        </p:nvCxnSpPr>
        <p:spPr>
          <a:xfrm flipV="1">
            <a:off x="1284986" y="1111324"/>
            <a:ext cx="2003286" cy="232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28A63F-65BB-D1FB-6B61-D51A4B62668F}"/>
              </a:ext>
            </a:extLst>
          </p:cNvPr>
          <p:cNvCxnSpPr>
            <a:cxnSpLocks/>
          </p:cNvCxnSpPr>
          <p:nvPr/>
        </p:nvCxnSpPr>
        <p:spPr>
          <a:xfrm>
            <a:off x="1291900" y="1343555"/>
            <a:ext cx="777185" cy="5021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F4E080-96C8-399A-670F-112D2AED5BDA}"/>
              </a:ext>
            </a:extLst>
          </p:cNvPr>
          <p:cNvCxnSpPr>
            <a:cxnSpLocks/>
            <a:stCxn id="23" idx="3"/>
          </p:cNvCxnSpPr>
          <p:nvPr/>
        </p:nvCxnSpPr>
        <p:spPr>
          <a:xfrm flipV="1">
            <a:off x="1378196" y="3038762"/>
            <a:ext cx="578834" cy="171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2F2647-AB97-F4FB-9DAB-59544A60DD6F}"/>
              </a:ext>
            </a:extLst>
          </p:cNvPr>
          <p:cNvCxnSpPr>
            <a:cxnSpLocks/>
            <a:stCxn id="23" idx="3"/>
          </p:cNvCxnSpPr>
          <p:nvPr/>
        </p:nvCxnSpPr>
        <p:spPr>
          <a:xfrm>
            <a:off x="1378196" y="3209999"/>
            <a:ext cx="655582" cy="80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1FBEC47-BC2D-3931-9166-5412DF508B71}"/>
              </a:ext>
            </a:extLst>
          </p:cNvPr>
          <p:cNvCxnSpPr>
            <a:cxnSpLocks/>
            <a:endCxn id="13" idx="1"/>
          </p:cNvCxnSpPr>
          <p:nvPr/>
        </p:nvCxnSpPr>
        <p:spPr>
          <a:xfrm>
            <a:off x="4939515" y="4090887"/>
            <a:ext cx="1383937" cy="5642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211384-6DE9-C239-D57A-86ADB4561F46}"/>
              </a:ext>
            </a:extLst>
          </p:cNvPr>
          <p:cNvCxnSpPr>
            <a:cxnSpLocks/>
          </p:cNvCxnSpPr>
          <p:nvPr/>
        </p:nvCxnSpPr>
        <p:spPr>
          <a:xfrm flipH="1">
            <a:off x="6144492" y="2450375"/>
            <a:ext cx="1344054" cy="1034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D81DF5F-BC74-4669-4D0A-EB1FE006B083}"/>
              </a:ext>
            </a:extLst>
          </p:cNvPr>
          <p:cNvPicPr>
            <a:picLocks noChangeAspect="1"/>
          </p:cNvPicPr>
          <p:nvPr/>
        </p:nvPicPr>
        <p:blipFill>
          <a:blip r:embed="rId9"/>
          <a:stretch>
            <a:fillRect/>
          </a:stretch>
        </p:blipFill>
        <p:spPr>
          <a:xfrm>
            <a:off x="1103876" y="3072839"/>
            <a:ext cx="274320" cy="274320"/>
          </a:xfrm>
          <a:prstGeom prst="rect">
            <a:avLst/>
          </a:prstGeom>
        </p:spPr>
      </p:pic>
      <p:pic>
        <p:nvPicPr>
          <p:cNvPr id="61" name="Picture 60">
            <a:extLst>
              <a:ext uri="{FF2B5EF4-FFF2-40B4-BE49-F238E27FC236}">
                <a16:creationId xmlns:a16="http://schemas.microsoft.com/office/drawing/2014/main" id="{09978EB2-9B98-8C6B-0650-662A999CE9F0}"/>
              </a:ext>
            </a:extLst>
          </p:cNvPr>
          <p:cNvPicPr>
            <a:picLocks noChangeAspect="1"/>
          </p:cNvPicPr>
          <p:nvPr/>
        </p:nvPicPr>
        <p:blipFill>
          <a:blip r:embed="rId10"/>
          <a:stretch>
            <a:fillRect/>
          </a:stretch>
        </p:blipFill>
        <p:spPr>
          <a:xfrm>
            <a:off x="1143498" y="1216429"/>
            <a:ext cx="264286" cy="264286"/>
          </a:xfrm>
          <a:prstGeom prst="rect">
            <a:avLst/>
          </a:prstGeom>
        </p:spPr>
      </p:pic>
      <p:pic>
        <p:nvPicPr>
          <p:cNvPr id="8" name="Picture 7">
            <a:extLst>
              <a:ext uri="{FF2B5EF4-FFF2-40B4-BE49-F238E27FC236}">
                <a16:creationId xmlns:a16="http://schemas.microsoft.com/office/drawing/2014/main" id="{97483DA3-D10D-0686-30D0-BD4B5EE985DA}"/>
              </a:ext>
            </a:extLst>
          </p:cNvPr>
          <p:cNvPicPr>
            <a:picLocks noChangeAspect="1"/>
          </p:cNvPicPr>
          <p:nvPr/>
        </p:nvPicPr>
        <p:blipFill>
          <a:blip r:embed="rId11"/>
          <a:stretch>
            <a:fillRect/>
          </a:stretch>
        </p:blipFill>
        <p:spPr>
          <a:xfrm>
            <a:off x="6207067" y="2045652"/>
            <a:ext cx="278572" cy="278572"/>
          </a:xfrm>
          <a:prstGeom prst="rect">
            <a:avLst/>
          </a:prstGeom>
        </p:spPr>
      </p:pic>
      <p:pic>
        <p:nvPicPr>
          <p:cNvPr id="29" name="Picture 28">
            <a:extLst>
              <a:ext uri="{FF2B5EF4-FFF2-40B4-BE49-F238E27FC236}">
                <a16:creationId xmlns:a16="http://schemas.microsoft.com/office/drawing/2014/main" id="{0B1BCEDF-149B-005F-1B34-F2CBD9D165C1}"/>
              </a:ext>
            </a:extLst>
          </p:cNvPr>
          <p:cNvPicPr>
            <a:picLocks noChangeAspect="1"/>
          </p:cNvPicPr>
          <p:nvPr/>
        </p:nvPicPr>
        <p:blipFill>
          <a:blip r:embed="rId12"/>
          <a:stretch>
            <a:fillRect/>
          </a:stretch>
        </p:blipFill>
        <p:spPr>
          <a:xfrm>
            <a:off x="7195883" y="1321525"/>
            <a:ext cx="300000" cy="300000"/>
          </a:xfrm>
          <a:prstGeom prst="rect">
            <a:avLst/>
          </a:prstGeom>
        </p:spPr>
      </p:pic>
      <p:pic>
        <p:nvPicPr>
          <p:cNvPr id="27" name="Picture 26">
            <a:extLst>
              <a:ext uri="{FF2B5EF4-FFF2-40B4-BE49-F238E27FC236}">
                <a16:creationId xmlns:a16="http://schemas.microsoft.com/office/drawing/2014/main" id="{756DD5CE-3DC2-7ADA-C967-3C5E7D48D885}"/>
              </a:ext>
            </a:extLst>
          </p:cNvPr>
          <p:cNvPicPr>
            <a:picLocks noChangeAspect="1"/>
          </p:cNvPicPr>
          <p:nvPr/>
        </p:nvPicPr>
        <p:blipFill>
          <a:blip r:embed="rId13"/>
          <a:stretch>
            <a:fillRect/>
          </a:stretch>
        </p:blipFill>
        <p:spPr>
          <a:xfrm>
            <a:off x="7146847" y="2450375"/>
            <a:ext cx="292857" cy="292857"/>
          </a:xfrm>
          <a:prstGeom prst="rect">
            <a:avLst/>
          </a:prstGeom>
        </p:spPr>
      </p:pic>
      <p:pic>
        <p:nvPicPr>
          <p:cNvPr id="31" name="Picture 30">
            <a:extLst>
              <a:ext uri="{FF2B5EF4-FFF2-40B4-BE49-F238E27FC236}">
                <a16:creationId xmlns:a16="http://schemas.microsoft.com/office/drawing/2014/main" id="{9CA0BE5E-67F0-8B0A-D1F5-ED703F51F80D}"/>
              </a:ext>
            </a:extLst>
          </p:cNvPr>
          <p:cNvPicPr>
            <a:picLocks noChangeAspect="1"/>
          </p:cNvPicPr>
          <p:nvPr/>
        </p:nvPicPr>
        <p:blipFill>
          <a:blip r:embed="rId14"/>
          <a:stretch>
            <a:fillRect/>
          </a:stretch>
        </p:blipFill>
        <p:spPr>
          <a:xfrm>
            <a:off x="6331959" y="3118632"/>
            <a:ext cx="274320" cy="274320"/>
          </a:xfrm>
          <a:prstGeom prst="rect">
            <a:avLst/>
          </a:prstGeom>
        </p:spPr>
      </p:pic>
      <p:sp>
        <p:nvSpPr>
          <p:cNvPr id="47" name="Rectangle: Rounded Corners 46">
            <a:extLst>
              <a:ext uri="{FF2B5EF4-FFF2-40B4-BE49-F238E27FC236}">
                <a16:creationId xmlns:a16="http://schemas.microsoft.com/office/drawing/2014/main" id="{936D412B-5839-AA91-7111-069A229A0146}"/>
              </a:ext>
            </a:extLst>
          </p:cNvPr>
          <p:cNvSpPr/>
          <p:nvPr/>
        </p:nvSpPr>
        <p:spPr>
          <a:xfrm>
            <a:off x="7468458" y="1734083"/>
            <a:ext cx="1617518" cy="79600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a:solidFill>
                  <a:srgbClr val="000000"/>
                </a:solidFill>
                <a:latin typeface="Arial" panose="020B0604020202020204" pitchFamily="34" charset="0"/>
                <a:cs typeface="Arial" panose="020B0604020202020204" pitchFamily="34" charset="0"/>
              </a:rPr>
              <a:t>CDISC Library Terminology Metadata</a:t>
            </a:r>
            <a:endParaRPr lang="en-US" sz="1400">
              <a:solidFill>
                <a:srgbClr val="0074BE"/>
              </a:solidFill>
              <a:latin typeface="Arial" panose="020B0604020202020204" pitchFamily="34" charset="0"/>
              <a:cs typeface="Arial" panose="020B0604020202020204" pitchFamily="34" charset="0"/>
            </a:endParaRPr>
          </a:p>
        </p:txBody>
      </p:sp>
      <p:sp>
        <p:nvSpPr>
          <p:cNvPr id="48" name="Rectangle: Rounded Corners 47">
            <a:extLst>
              <a:ext uri="{FF2B5EF4-FFF2-40B4-BE49-F238E27FC236}">
                <a16:creationId xmlns:a16="http://schemas.microsoft.com/office/drawing/2014/main" id="{5063FFD4-A34C-31F1-7AB6-BF4B03EDECDA}"/>
              </a:ext>
            </a:extLst>
          </p:cNvPr>
          <p:cNvSpPr/>
          <p:nvPr/>
        </p:nvSpPr>
        <p:spPr>
          <a:xfrm>
            <a:off x="7401564" y="338514"/>
            <a:ext cx="1617517" cy="85252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a:solidFill>
                  <a:srgbClr val="000000"/>
                </a:solidFill>
                <a:latin typeface="Arial" panose="020B0604020202020204" pitchFamily="34" charset="0"/>
                <a:cs typeface="Arial" panose="020B0604020202020204" pitchFamily="34" charset="0"/>
              </a:rPr>
              <a:t>CDISC SDTM Dataset Specialization Metadata</a:t>
            </a:r>
            <a:endParaRPr lang="en-US" sz="1400">
              <a:solidFill>
                <a:srgbClr val="0074BE"/>
              </a:solidFill>
              <a:latin typeface="Arial" panose="020B0604020202020204" pitchFamily="34" charset="0"/>
              <a:cs typeface="Arial" panose="020B0604020202020204" pitchFamily="34" charset="0"/>
            </a:endParaRPr>
          </a:p>
        </p:txBody>
      </p:sp>
      <p:pic>
        <p:nvPicPr>
          <p:cNvPr id="746503" name="Picture 746502">
            <a:extLst>
              <a:ext uri="{FF2B5EF4-FFF2-40B4-BE49-F238E27FC236}">
                <a16:creationId xmlns:a16="http://schemas.microsoft.com/office/drawing/2014/main" id="{996268CC-863E-0CC7-7DC1-0FBD129011CC}"/>
              </a:ext>
            </a:extLst>
          </p:cNvPr>
          <p:cNvPicPr>
            <a:picLocks noChangeAspect="1"/>
          </p:cNvPicPr>
          <p:nvPr/>
        </p:nvPicPr>
        <p:blipFill>
          <a:blip r:embed="rId15"/>
          <a:stretch>
            <a:fillRect/>
          </a:stretch>
        </p:blipFill>
        <p:spPr>
          <a:xfrm>
            <a:off x="6660135" y="2696012"/>
            <a:ext cx="432856" cy="449089"/>
          </a:xfrm>
          <a:prstGeom prst="rect">
            <a:avLst/>
          </a:prstGeom>
        </p:spPr>
      </p:pic>
      <p:pic>
        <p:nvPicPr>
          <p:cNvPr id="746506" name="Picture 746505">
            <a:extLst>
              <a:ext uri="{FF2B5EF4-FFF2-40B4-BE49-F238E27FC236}">
                <a16:creationId xmlns:a16="http://schemas.microsoft.com/office/drawing/2014/main" id="{EDE56786-523E-F03B-05C2-8DB18EB3FF59}"/>
              </a:ext>
            </a:extLst>
          </p:cNvPr>
          <p:cNvPicPr>
            <a:picLocks noChangeAspect="1"/>
          </p:cNvPicPr>
          <p:nvPr/>
        </p:nvPicPr>
        <p:blipFill>
          <a:blip r:embed="rId15"/>
          <a:stretch>
            <a:fillRect/>
          </a:stretch>
        </p:blipFill>
        <p:spPr>
          <a:xfrm>
            <a:off x="6637123" y="1587344"/>
            <a:ext cx="455765" cy="472856"/>
          </a:xfrm>
          <a:prstGeom prst="rect">
            <a:avLst/>
          </a:prstGeom>
        </p:spPr>
      </p:pic>
      <p:sp>
        <p:nvSpPr>
          <p:cNvPr id="746507" name="TextBox 746506">
            <a:extLst>
              <a:ext uri="{FF2B5EF4-FFF2-40B4-BE49-F238E27FC236}">
                <a16:creationId xmlns:a16="http://schemas.microsoft.com/office/drawing/2014/main" id="{7839E735-1919-1DFE-0B9E-0CE2A9079718}"/>
              </a:ext>
            </a:extLst>
          </p:cNvPr>
          <p:cNvSpPr txBox="1"/>
          <p:nvPr/>
        </p:nvSpPr>
        <p:spPr>
          <a:xfrm>
            <a:off x="-17549" y="2845287"/>
            <a:ext cx="1258585" cy="954107"/>
          </a:xfrm>
          <a:prstGeom prst="rect">
            <a:avLst/>
          </a:prstGeom>
          <a:noFill/>
        </p:spPr>
        <p:txBody>
          <a:bodyPr wrap="square" rtlCol="0">
            <a:spAutoFit/>
          </a:bodyPr>
          <a:lstStyle/>
          <a:p>
            <a:pPr algn="ctr" defTabSz="685800"/>
            <a:r>
              <a:rPr lang="en-US" sz="1400" b="1">
                <a:solidFill>
                  <a:srgbClr val="000000"/>
                </a:solidFill>
                <a:latin typeface="Arial" panose="020B0604020202020204" pitchFamily="34" charset="0"/>
                <a:cs typeface="Arial" panose="020B0604020202020204" pitchFamily="34" charset="0"/>
              </a:rPr>
              <a:t>Create Study / Standards metadata</a:t>
            </a:r>
          </a:p>
        </p:txBody>
      </p:sp>
      <p:sp>
        <p:nvSpPr>
          <p:cNvPr id="746508" name="TextBox 746507">
            <a:extLst>
              <a:ext uri="{FF2B5EF4-FFF2-40B4-BE49-F238E27FC236}">
                <a16:creationId xmlns:a16="http://schemas.microsoft.com/office/drawing/2014/main" id="{E8EDF4F8-7A57-E015-0C24-A60B9685AC80}"/>
              </a:ext>
            </a:extLst>
          </p:cNvPr>
          <p:cNvSpPr txBox="1"/>
          <p:nvPr/>
        </p:nvSpPr>
        <p:spPr>
          <a:xfrm>
            <a:off x="7092888" y="4177516"/>
            <a:ext cx="1881511" cy="830997"/>
          </a:xfrm>
          <a:prstGeom prst="rect">
            <a:avLst/>
          </a:prstGeom>
          <a:noFill/>
        </p:spPr>
        <p:txBody>
          <a:bodyPr wrap="square" rtlCol="0">
            <a:spAutoFit/>
          </a:bodyPr>
          <a:lstStyle/>
          <a:p>
            <a:pPr algn="ctr" defTabSz="685800"/>
            <a:r>
              <a:rPr lang="en-US" sz="1600" b="1">
                <a:solidFill>
                  <a:srgbClr val="000000"/>
                </a:solidFill>
                <a:latin typeface="Arial" panose="020B0604020202020204" pitchFamily="34" charset="0"/>
                <a:cs typeface="Arial" panose="020B0604020202020204" pitchFamily="34" charset="0"/>
              </a:rPr>
              <a:t>Define-XML v2.1 + VLM + Terminology</a:t>
            </a:r>
          </a:p>
        </p:txBody>
      </p:sp>
      <p:sp>
        <p:nvSpPr>
          <p:cNvPr id="16" name="Title 1">
            <a:extLst>
              <a:ext uri="{FF2B5EF4-FFF2-40B4-BE49-F238E27FC236}">
                <a16:creationId xmlns:a16="http://schemas.microsoft.com/office/drawing/2014/main" id="{4191B23D-C4F9-EAE4-7C02-2FF41749AFE0}"/>
              </a:ext>
            </a:extLst>
          </p:cNvPr>
          <p:cNvSpPr>
            <a:spLocks noGrp="1"/>
          </p:cNvSpPr>
          <p:nvPr>
            <p:ph type="title"/>
          </p:nvPr>
        </p:nvSpPr>
        <p:spPr>
          <a:xfrm>
            <a:off x="800100" y="102393"/>
            <a:ext cx="7886700" cy="915769"/>
          </a:xfrm>
        </p:spPr>
        <p:txBody>
          <a:bodyPr>
            <a:normAutofit/>
          </a:bodyPr>
          <a:lstStyle/>
          <a:p>
            <a:r>
              <a:rPr lang="en-US" u="sng"/>
              <a:t>Create Define-XML process</a:t>
            </a:r>
            <a:br>
              <a:rPr lang="en-US"/>
            </a:br>
            <a:endParaRPr lang="en-US"/>
          </a:p>
        </p:txBody>
      </p:sp>
      <p:sp>
        <p:nvSpPr>
          <p:cNvPr id="2" name="TextBox 1">
            <a:extLst>
              <a:ext uri="{FF2B5EF4-FFF2-40B4-BE49-F238E27FC236}">
                <a16:creationId xmlns:a16="http://schemas.microsoft.com/office/drawing/2014/main" id="{535B3CD2-D8D4-D74F-AB82-9922C87D36BC}"/>
              </a:ext>
            </a:extLst>
          </p:cNvPr>
          <p:cNvSpPr txBox="1"/>
          <p:nvPr/>
        </p:nvSpPr>
        <p:spPr>
          <a:xfrm>
            <a:off x="158129" y="4778256"/>
            <a:ext cx="4781386" cy="246221"/>
          </a:xfrm>
          <a:prstGeom prst="rect">
            <a:avLst/>
          </a:prstGeom>
          <a:noFill/>
        </p:spPr>
        <p:txBody>
          <a:bodyPr wrap="square" rtlCol="0">
            <a:spAutoFit/>
          </a:bodyPr>
          <a:lstStyle/>
          <a:p>
            <a:r>
              <a:rPr lang="en-US" sz="1000"/>
              <a:t>*) Add lengths, origins, NSV metadata from a spreadsheet</a:t>
            </a:r>
          </a:p>
        </p:txBody>
      </p:sp>
    </p:spTree>
    <p:extLst>
      <p:ext uri="{BB962C8B-B14F-4D97-AF65-F5344CB8AC3E}">
        <p14:creationId xmlns:p14="http://schemas.microsoft.com/office/powerpoint/2010/main" val="305106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a:t>Define-XML v2.1 document with SDTM Dataset Specialization:</a:t>
            </a:r>
            <a:br>
              <a:rPr lang="en-US" sz="1800"/>
            </a:br>
            <a:r>
              <a:rPr lang="en-US" sz="1800"/>
              <a:t>- Value Level Metadata and </a:t>
            </a:r>
            <a:br>
              <a:rPr lang="en-US" sz="1800"/>
            </a:br>
            <a:r>
              <a:rPr lang="en-US" sz="180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22</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7A36EEB7-0091-E53E-3E96-68082FD83A76}"/>
              </a:ext>
            </a:extLst>
          </p:cNvPr>
          <p:cNvPicPr>
            <a:picLocks noChangeAspect="1"/>
          </p:cNvPicPr>
          <p:nvPr/>
        </p:nvPicPr>
        <p:blipFill>
          <a:blip r:embed="rId2"/>
          <a:stretch>
            <a:fillRect/>
          </a:stretch>
        </p:blipFill>
        <p:spPr>
          <a:xfrm>
            <a:off x="1101209" y="1305090"/>
            <a:ext cx="7128391" cy="3400579"/>
          </a:xfrm>
          <a:prstGeom prst="rect">
            <a:avLst/>
          </a:prstGeom>
        </p:spPr>
      </p:pic>
    </p:spTree>
    <p:extLst>
      <p:ext uri="{BB962C8B-B14F-4D97-AF65-F5344CB8AC3E}">
        <p14:creationId xmlns:p14="http://schemas.microsoft.com/office/powerpoint/2010/main" val="187666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a:t>Define-XML v2.1 document with SDTM Dataset Specialization:</a:t>
            </a:r>
            <a:br>
              <a:rPr lang="en-US" sz="1800"/>
            </a:br>
            <a:r>
              <a:rPr lang="en-US" sz="1800"/>
              <a:t>- Value Level Metadata and </a:t>
            </a:r>
            <a:br>
              <a:rPr lang="en-US" sz="1800"/>
            </a:br>
            <a:r>
              <a:rPr lang="en-US" sz="180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9520B61A-B5AF-871F-78BA-1BB91077EFC9}"/>
              </a:ext>
            </a:extLst>
          </p:cNvPr>
          <p:cNvPicPr>
            <a:picLocks noChangeAspect="1"/>
          </p:cNvPicPr>
          <p:nvPr/>
        </p:nvPicPr>
        <p:blipFill>
          <a:blip r:embed="rId2"/>
          <a:stretch>
            <a:fillRect/>
          </a:stretch>
        </p:blipFill>
        <p:spPr>
          <a:xfrm>
            <a:off x="41564" y="2079281"/>
            <a:ext cx="9144000" cy="3839084"/>
          </a:xfrm>
          <a:prstGeom prst="rect">
            <a:avLst/>
          </a:prstGeom>
        </p:spPr>
      </p:pic>
    </p:spTree>
    <p:extLst>
      <p:ext uri="{BB962C8B-B14F-4D97-AF65-F5344CB8AC3E}">
        <p14:creationId xmlns:p14="http://schemas.microsoft.com/office/powerpoint/2010/main" val="395448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a:t>Define-XML v2.1 document with SDTM Dataset Specialization:</a:t>
            </a:r>
            <a:br>
              <a:rPr lang="en-US" sz="1800"/>
            </a:br>
            <a:r>
              <a:rPr lang="en-US" sz="1800"/>
              <a:t>- Value Level Metadata and </a:t>
            </a:r>
            <a:br>
              <a:rPr lang="en-US" sz="1800"/>
            </a:br>
            <a:r>
              <a:rPr lang="en-US" sz="180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24</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9F1BD8FF-40E5-5DFD-0703-1CAD90E48C91}"/>
              </a:ext>
            </a:extLst>
          </p:cNvPr>
          <p:cNvPicPr>
            <a:picLocks noChangeAspect="1"/>
          </p:cNvPicPr>
          <p:nvPr/>
        </p:nvPicPr>
        <p:blipFill>
          <a:blip r:embed="rId2"/>
          <a:stretch>
            <a:fillRect/>
          </a:stretch>
        </p:blipFill>
        <p:spPr>
          <a:xfrm>
            <a:off x="0" y="1294915"/>
            <a:ext cx="9144000" cy="3746192"/>
          </a:xfrm>
          <a:prstGeom prst="rect">
            <a:avLst/>
          </a:prstGeom>
        </p:spPr>
      </p:pic>
    </p:spTree>
    <p:extLst>
      <p:ext uri="{BB962C8B-B14F-4D97-AF65-F5344CB8AC3E}">
        <p14:creationId xmlns:p14="http://schemas.microsoft.com/office/powerpoint/2010/main" val="243809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a:t>Define-XML v2.1 document with SDTM Dataset Specialization:</a:t>
            </a:r>
            <a:br>
              <a:rPr lang="en-US" sz="1800"/>
            </a:br>
            <a:r>
              <a:rPr lang="en-US" sz="1800"/>
              <a:t>- Value Level Metadata and </a:t>
            </a:r>
            <a:br>
              <a:rPr lang="en-US" sz="1800"/>
            </a:br>
            <a:r>
              <a:rPr lang="en-US" sz="180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E44603E5-815D-C170-64C8-1E8BE03E2268}"/>
              </a:ext>
            </a:extLst>
          </p:cNvPr>
          <p:cNvPicPr>
            <a:picLocks noChangeAspect="1"/>
          </p:cNvPicPr>
          <p:nvPr/>
        </p:nvPicPr>
        <p:blipFill>
          <a:blip r:embed="rId2"/>
          <a:stretch>
            <a:fillRect/>
          </a:stretch>
        </p:blipFill>
        <p:spPr>
          <a:xfrm>
            <a:off x="659219" y="1231096"/>
            <a:ext cx="7357730" cy="3912404"/>
          </a:xfrm>
          <a:prstGeom prst="rect">
            <a:avLst/>
          </a:prstGeom>
        </p:spPr>
      </p:pic>
    </p:spTree>
    <p:extLst>
      <p:ext uri="{BB962C8B-B14F-4D97-AF65-F5344CB8AC3E}">
        <p14:creationId xmlns:p14="http://schemas.microsoft.com/office/powerpoint/2010/main" val="325165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Conclusion</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p:txBody>
          <a:bodyPr>
            <a:normAutofit/>
          </a:bodyPr>
          <a:lstStyle/>
          <a:p>
            <a:pPr marL="290513" indent="-285750"/>
            <a:r>
              <a:rPr lang="en-US" sz="1800">
                <a:effectLst/>
                <a:latin typeface="Arial" panose="020B0604020202020204" pitchFamily="34" charset="0"/>
                <a:ea typeface="Times New Roman" panose="02020603050405020304" pitchFamily="18" charset="0"/>
                <a:cs typeface="Times New Roman" panose="02020603050405020304" pitchFamily="18" charset="0"/>
              </a:rPr>
              <a:t>SDTM Dataset Specializations can be represented as Value Level Metadata definitions in Define-XML v2.1. </a:t>
            </a:r>
          </a:p>
          <a:p>
            <a:pPr marL="290513" indent="-285750"/>
            <a:r>
              <a:rPr lang="en-US" sz="1800">
                <a:effectLst/>
                <a:latin typeface="Arial" panose="020B0604020202020204" pitchFamily="34" charset="0"/>
                <a:ea typeface="Times New Roman" panose="02020603050405020304" pitchFamily="18" charset="0"/>
                <a:cs typeface="Times New Roman" panose="02020603050405020304" pitchFamily="18" charset="0"/>
              </a:rPr>
              <a:t>These definitions contain detailed metadata, including Controlled Terminology subsets. </a:t>
            </a:r>
          </a:p>
          <a:p>
            <a:pPr marL="290513" indent="-285750"/>
            <a:r>
              <a:rPr lang="en-US" sz="1800">
                <a:effectLst/>
                <a:latin typeface="Arial" panose="020B0604020202020204" pitchFamily="34" charset="0"/>
                <a:ea typeface="Times New Roman" panose="02020603050405020304" pitchFamily="18" charset="0"/>
                <a:cs typeface="Times New Roman" panose="02020603050405020304" pitchFamily="18" charset="0"/>
              </a:rPr>
              <a:t>The SDTM Dataset Specializations can be considered pre-configured building blocks, from which end-users can select and configure to build Define-XML Value Level Metadata</a:t>
            </a:r>
          </a:p>
          <a:p>
            <a:pPr marL="290513" indent="-285750"/>
            <a:r>
              <a:rPr lang="en-US" sz="180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ready to be used as building blocks for Define-XML. </a:t>
            </a:r>
          </a:p>
          <a:p>
            <a:pPr marL="290513" indent="-285750"/>
            <a:r>
              <a:rPr lang="en-US" sz="1800">
                <a:effectLst/>
                <a:latin typeface="Arial" panose="020B0604020202020204" pitchFamily="34" charset="0"/>
                <a:ea typeface="Times New Roman" panose="02020603050405020304" pitchFamily="18" charset="0"/>
                <a:cs typeface="Times New Roman" panose="02020603050405020304" pitchFamily="18" charset="0"/>
              </a:rPr>
              <a:t>This provides immediate benefits to SDTM programmers and opens the door to efficient programming and automation</a:t>
            </a: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Tree>
    <p:extLst>
      <p:ext uri="{BB962C8B-B14F-4D97-AF65-F5344CB8AC3E}">
        <p14:creationId xmlns:p14="http://schemas.microsoft.com/office/powerpoint/2010/main" val="930015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Retrieval of Biomedical Concepts</a:t>
            </a:r>
            <a:br>
              <a:rPr lang="en-US"/>
            </a:br>
            <a:r>
              <a:rPr lang="en-US"/>
              <a:t>and SDTM Dataset Specializations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a:t>Using CDISC Library APIs</a:t>
            </a:r>
          </a:p>
          <a:p>
            <a:endParaRPr lang="en-US"/>
          </a:p>
        </p:txBody>
      </p:sp>
    </p:spTree>
    <p:extLst>
      <p:ext uri="{BB962C8B-B14F-4D97-AF65-F5344CB8AC3E}">
        <p14:creationId xmlns:p14="http://schemas.microsoft.com/office/powerpoint/2010/main" val="347407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cs typeface="Arial"/>
              </a:rPr>
              <a:t>API Endpoints in CDISC Library</a:t>
            </a:r>
            <a:endParaRPr lang="en-US"/>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645042" y="905687"/>
            <a:ext cx="8041758" cy="3521473"/>
          </a:xfrm>
        </p:spPr>
        <p:txBody>
          <a:bodyPr/>
          <a:lstStyle/>
          <a:p>
            <a:r>
              <a:rPr lang="en-US"/>
              <a:t>Biomedical Concepts and SDTM Specialization are published in packages</a:t>
            </a:r>
          </a:p>
          <a:p>
            <a:r>
              <a:rPr lang="en-US"/>
              <a:t>Packages have </a:t>
            </a:r>
            <a:r>
              <a:rPr lang="en-US" b="1"/>
              <a:t>new content </a:t>
            </a:r>
            <a:r>
              <a:rPr lang="en-US"/>
              <a:t>and </a:t>
            </a:r>
            <a:r>
              <a:rPr lang="en-US" b="1"/>
              <a:t>updates to existing content</a:t>
            </a:r>
          </a:p>
          <a:p>
            <a:r>
              <a:rPr lang="en-US"/>
              <a:t>Not cumulative!</a:t>
            </a:r>
          </a:p>
          <a:p>
            <a:pPr marL="0" indent="0">
              <a:buNone/>
            </a:pPr>
            <a:endParaRPr lang="en-US" sz="1600">
              <a:solidFill>
                <a:srgbClr val="0070C0"/>
              </a:solidFill>
            </a:endParaRPr>
          </a:p>
          <a:p>
            <a:pPr marL="0" indent="0">
              <a:buNone/>
            </a:pPr>
            <a:r>
              <a:rPr lang="en-US" sz="1600">
                <a:solidFill>
                  <a:srgbClr val="0070C0"/>
                </a:solidFill>
              </a:rPr>
              <a:t>2022-10-26</a:t>
            </a:r>
          </a:p>
          <a:p>
            <a:pPr marL="0" indent="0">
              <a:buNone/>
            </a:pPr>
            <a:r>
              <a:rPr lang="en-US" sz="1600">
                <a:solidFill>
                  <a:srgbClr val="0070C0"/>
                </a:solidFill>
              </a:rPr>
              <a:t>2023-02-13</a:t>
            </a:r>
          </a:p>
          <a:p>
            <a:pPr marL="0" indent="0">
              <a:buNone/>
            </a:pPr>
            <a:r>
              <a:rPr lang="en-US" sz="1600">
                <a:solidFill>
                  <a:srgbClr val="0070C0"/>
                </a:solidFill>
              </a:rPr>
              <a:t>2023-03-31</a:t>
            </a:r>
          </a:p>
          <a:p>
            <a:pPr marL="0" indent="0">
              <a:buNone/>
            </a:pPr>
            <a:r>
              <a:rPr lang="en-US" sz="1600">
                <a:solidFill>
                  <a:srgbClr val="0070C0"/>
                </a:solidFill>
              </a:rPr>
              <a:t>2023-07-06</a:t>
            </a:r>
          </a:p>
          <a:p>
            <a:pPr marL="0" indent="0">
              <a:buNone/>
            </a:pPr>
            <a:r>
              <a:rPr lang="en-US" sz="1600">
                <a:solidFill>
                  <a:srgbClr val="0070C0"/>
                </a:solidFill>
              </a:rPr>
              <a:t>2023-10-03</a:t>
            </a:r>
            <a:br>
              <a:rPr lang="en-US"/>
            </a:b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28</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8" name="Picture 7">
            <a:extLst>
              <a:ext uri="{FF2B5EF4-FFF2-40B4-BE49-F238E27FC236}">
                <a16:creationId xmlns:a16="http://schemas.microsoft.com/office/drawing/2014/main" id="{17560BF8-5D2C-2245-B73B-17AE100F0F95}"/>
              </a:ext>
            </a:extLst>
          </p:cNvPr>
          <p:cNvPicPr>
            <a:picLocks noChangeAspect="1"/>
          </p:cNvPicPr>
          <p:nvPr/>
        </p:nvPicPr>
        <p:blipFill>
          <a:blip r:embed="rId2"/>
          <a:stretch>
            <a:fillRect/>
          </a:stretch>
        </p:blipFill>
        <p:spPr>
          <a:xfrm>
            <a:off x="2114145" y="2165238"/>
            <a:ext cx="7029855" cy="2847091"/>
          </a:xfrm>
          <a:prstGeom prst="rect">
            <a:avLst/>
          </a:prstGeom>
        </p:spPr>
      </p:pic>
    </p:spTree>
    <p:extLst>
      <p:ext uri="{BB962C8B-B14F-4D97-AF65-F5344CB8AC3E}">
        <p14:creationId xmlns:p14="http://schemas.microsoft.com/office/powerpoint/2010/main" val="224647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cs typeface="Arial"/>
              </a:rPr>
              <a:t>API Endpoints in CDISC Library</a:t>
            </a:r>
            <a:endParaRPr lang="en-US"/>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800100" y="905687"/>
            <a:ext cx="7886700" cy="3521473"/>
          </a:xfrm>
        </p:spPr>
        <p:txBody>
          <a:bodyPr/>
          <a:lstStyle/>
          <a:p>
            <a:r>
              <a:rPr lang="en-US"/>
              <a:t>Biomedical Concepts and SDTM Specialization can now also be requested through the API (</a:t>
            </a:r>
            <a:r>
              <a:rPr lang="en-US" b="1"/>
              <a:t>v2 only</a:t>
            </a:r>
            <a:r>
              <a:rPr lang="en-US"/>
              <a:t>) with all the </a:t>
            </a:r>
            <a:r>
              <a:rPr lang="en-US" b="1"/>
              <a:t>latest versions </a:t>
            </a:r>
          </a:p>
          <a:p>
            <a:pPr marL="0" indent="0">
              <a:buNone/>
            </a:pPr>
            <a:br>
              <a:rPr lang="en-US"/>
            </a:b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29</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0E7521B4-254B-FD80-D3EE-A25545736E06}"/>
              </a:ext>
            </a:extLst>
          </p:cNvPr>
          <p:cNvPicPr>
            <a:picLocks noChangeAspect="1"/>
          </p:cNvPicPr>
          <p:nvPr/>
        </p:nvPicPr>
        <p:blipFill>
          <a:blip r:embed="rId2"/>
          <a:stretch>
            <a:fillRect/>
          </a:stretch>
        </p:blipFill>
        <p:spPr>
          <a:xfrm>
            <a:off x="676778" y="1508215"/>
            <a:ext cx="7579837" cy="2324484"/>
          </a:xfrm>
          <a:prstGeom prst="rect">
            <a:avLst/>
          </a:prstGeom>
        </p:spPr>
      </p:pic>
    </p:spTree>
    <p:extLst>
      <p:ext uri="{BB962C8B-B14F-4D97-AF65-F5344CB8AC3E}">
        <p14:creationId xmlns:p14="http://schemas.microsoft.com/office/powerpoint/2010/main" val="395256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Disclaimer and Disclosures</a:t>
            </a:r>
          </a:p>
        </p:txBody>
      </p:sp>
      <p:sp>
        <p:nvSpPr>
          <p:cNvPr id="3" name="Content Placeholder 2"/>
          <p:cNvSpPr>
            <a:spLocks noGrp="1"/>
          </p:cNvSpPr>
          <p:nvPr>
            <p:ph idx="1"/>
          </p:nvPr>
        </p:nvSpPr>
        <p:spPr>
          <a:xfrm>
            <a:off x="800100" y="1111250"/>
            <a:ext cx="7886700" cy="2225364"/>
          </a:xfrm>
        </p:spPr>
        <p:txBody>
          <a:bodyPr vert="horz" lIns="0" tIns="0" rIns="0" bIns="0" rtlCol="0" anchor="t">
            <a:normAutofit/>
          </a:bodyPr>
          <a:lstStyle/>
          <a:p>
            <a:endParaRPr lang="en-US" i="1"/>
          </a:p>
          <a:p>
            <a:r>
              <a:rPr lang="en-US" i="1"/>
              <a:t>The views and opinions expressed in this presentation are those of the author(s) and do not necessarily reflect the official policy or position of CDISC.</a:t>
            </a:r>
            <a:br>
              <a:rPr lang="en-US" i="1"/>
            </a:br>
            <a:endParaRPr lang="en-US" i="1">
              <a:cs typeface="Arial"/>
            </a:endParaRPr>
          </a:p>
          <a:p>
            <a:r>
              <a:rPr lang="en-US" i="1">
                <a:cs typeface="Arial"/>
              </a:rPr>
              <a:t>The authors have no conflicts to disclose</a:t>
            </a:r>
          </a:p>
          <a:p>
            <a:endParaRPr lang="en-US" i="1">
              <a:cs typeface="Arial"/>
            </a:endParaRPr>
          </a:p>
          <a:p>
            <a:pPr marL="0" indent="0">
              <a:buNone/>
            </a:pPr>
            <a:endParaRPr lang="en-US" i="1">
              <a:cs typeface="Arial"/>
            </a:endParaRPr>
          </a:p>
          <a:p>
            <a:pPr marL="0" indent="0">
              <a:buNone/>
            </a:pPr>
            <a:endParaRPr lang="en-US">
              <a:cs typeface="Arial" panose="020B0604020202020204"/>
            </a:endParaRPr>
          </a:p>
        </p:txBody>
      </p:sp>
      <p:sp>
        <p:nvSpPr>
          <p:cNvPr id="6" name="Slide Number Placeholder 5"/>
          <p:cNvSpPr>
            <a:spLocks noGrp="1"/>
          </p:cNvSpPr>
          <p:nvPr>
            <p:ph type="sldNum" sz="quarter" idx="12"/>
          </p:nvPr>
        </p:nvSpPr>
        <p:spPr/>
        <p:txBody>
          <a:bodyPr/>
          <a:lstStyle/>
          <a:p>
            <a:fld id="{EB4FF9C4-EEBF-D24D-8A4E-C0B9CCE3F975}" type="slidenum">
              <a:rPr lang="en-US" smtClean="0"/>
              <a:t>3</a:t>
            </a:fld>
            <a:endParaRPr lang="en-US"/>
          </a:p>
        </p:txBody>
      </p:sp>
      <p:sp>
        <p:nvSpPr>
          <p:cNvPr id="8" name="Content Placeholder 2"/>
          <p:cNvSpPr txBox="1">
            <a:spLocks/>
          </p:cNvSpPr>
          <p:nvPr/>
        </p:nvSpPr>
        <p:spPr>
          <a:xfrm>
            <a:off x="800100" y="2590800"/>
            <a:ext cx="7886700" cy="1647985"/>
          </a:xfrm>
          <a:prstGeom prst="rect">
            <a:avLst/>
          </a:prstGeom>
        </p:spPr>
        <p:txBody>
          <a:bodyPr vert="horz" lIns="0" tIns="0" rIns="0" bIns="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endParaRPr lang="en-US" i="1">
              <a:solidFill>
                <a:schemeClr val="bg1">
                  <a:lumMod val="85000"/>
                </a:schemeClr>
              </a:solidFill>
              <a:cs typeface="Arial"/>
            </a:endParaRPr>
          </a:p>
          <a:p>
            <a:pPr marL="0" indent="0">
              <a:buFont typeface="Arial" panose="020B0604020202020204" pitchFamily="34" charset="0"/>
              <a:buNone/>
            </a:pPr>
            <a:endParaRPr lang="en-US"/>
          </a:p>
        </p:txBody>
      </p:sp>
      <p:sp>
        <p:nvSpPr>
          <p:cNvPr id="9"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372528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cs typeface="Arial"/>
              </a:rPr>
              <a:t>API Endpoints in CDISC Library</a:t>
            </a:r>
            <a:endParaRPr lang="en-US"/>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800100" y="905687"/>
            <a:ext cx="7886700" cy="3521473"/>
          </a:xfrm>
        </p:spPr>
        <p:txBody>
          <a:bodyPr/>
          <a:lstStyle/>
          <a:p>
            <a:r>
              <a:rPr lang="en-US"/>
              <a:t>Biomedical Concepts and SDTM Specialization can now also be requested through the API (</a:t>
            </a:r>
            <a:r>
              <a:rPr lang="en-US" b="1"/>
              <a:t>v2 only</a:t>
            </a:r>
            <a:r>
              <a:rPr lang="en-US"/>
              <a:t>) with all the </a:t>
            </a:r>
            <a:r>
              <a:rPr lang="en-US" b="1"/>
              <a:t>latest versions </a:t>
            </a:r>
          </a:p>
          <a:p>
            <a:pPr marL="0" indent="0">
              <a:buNone/>
            </a:pPr>
            <a:br>
              <a:rPr lang="en-US"/>
            </a:b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30</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8" name="Picture 7">
            <a:extLst>
              <a:ext uri="{FF2B5EF4-FFF2-40B4-BE49-F238E27FC236}">
                <a16:creationId xmlns:a16="http://schemas.microsoft.com/office/drawing/2014/main" id="{CC6F130D-1C03-E324-0216-5B3EDCB9EF48}"/>
              </a:ext>
            </a:extLst>
          </p:cNvPr>
          <p:cNvPicPr>
            <a:picLocks noChangeAspect="1"/>
          </p:cNvPicPr>
          <p:nvPr/>
        </p:nvPicPr>
        <p:blipFill>
          <a:blip r:embed="rId2"/>
          <a:stretch>
            <a:fillRect/>
          </a:stretch>
        </p:blipFill>
        <p:spPr>
          <a:xfrm>
            <a:off x="522051" y="1508291"/>
            <a:ext cx="8229600" cy="3216938"/>
          </a:xfrm>
          <a:prstGeom prst="rect">
            <a:avLst/>
          </a:prstGeom>
        </p:spPr>
      </p:pic>
    </p:spTree>
    <p:extLst>
      <p:ext uri="{BB962C8B-B14F-4D97-AF65-F5344CB8AC3E}">
        <p14:creationId xmlns:p14="http://schemas.microsoft.com/office/powerpoint/2010/main" val="3766962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pPr algn="l"/>
            <a:r>
              <a:rPr lang="en-US">
                <a:solidFill>
                  <a:schemeClr val="tx1"/>
                </a:solidFill>
              </a:rPr>
              <a:t>API Requests in SAS</a:t>
            </a:r>
          </a:p>
        </p:txBody>
      </p:sp>
      <p:sp>
        <p:nvSpPr>
          <p:cNvPr id="3" name="Content Placeholder 2">
            <a:extLst>
              <a:ext uri="{FF2B5EF4-FFF2-40B4-BE49-F238E27FC236}">
                <a16:creationId xmlns:a16="http://schemas.microsoft.com/office/drawing/2014/main" id="{AA493945-F937-3614-30AD-CBED73E9F42B}"/>
              </a:ext>
            </a:extLst>
          </p:cNvPr>
          <p:cNvSpPr>
            <a:spLocks noGrp="1"/>
          </p:cNvSpPr>
          <p:nvPr>
            <p:ph sz="quarter" idx="11"/>
          </p:nvPr>
        </p:nvSpPr>
        <p:spPr>
          <a:xfrm>
            <a:off x="0" y="649224"/>
            <a:ext cx="8538308" cy="3642853"/>
          </a:xfrm>
        </p:spPr>
        <p:txBody>
          <a:bodyPr>
            <a:normAutofit/>
          </a:bodyPr>
          <a:lstStyle/>
          <a:p>
            <a:pPr marL="285750" marR="0" indent="0">
              <a:lnSpc>
                <a:spcPts val="1400"/>
              </a:lnSpc>
              <a:spcBef>
                <a:spcPts val="0"/>
              </a:spcBef>
              <a:spcAft>
                <a:spcPts val="0"/>
              </a:spcAft>
              <a:buNone/>
            </a:pP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your_personal_api_key</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=https://library.cdisc.org/api/cosmos/v2;</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http</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method</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'GET'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url</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mdr</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/specializations/</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sdtm</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datasetspecializations</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/SYSBP"</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headers</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-key"</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"Accept"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"application/</a:t>
            </a:r>
            <a:r>
              <a:rPr lang="en-US" sz="110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libname</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map=</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automap</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=create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fileref</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copy</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in</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work;</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600"/>
              </a:spcAft>
              <a:buNone/>
            </a:pPr>
            <a:r>
              <a:rPr lang="en-US" sz="1100" b="1">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a:effectLst/>
              <a:latin typeface="Consolas" panose="020B0609020204030204" pitchFamily="49" charset="0"/>
              <a:ea typeface="Times New Roman" panose="02020603050405020304" pitchFamily="18" charset="0"/>
              <a:cs typeface="Times New Roman" panose="02020603050405020304" pitchFamily="18" charset="0"/>
            </a:endParaRPr>
          </a:p>
          <a:p>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4"/>
          </p:nvPr>
        </p:nvSpPr>
        <p:spPr/>
        <p:txBody>
          <a:bodyPr/>
          <a:lstStyle/>
          <a:p>
            <a:fld id="{EB4FF9C4-EEBF-D24D-8A4E-C0B9CCE3F975}" type="slidenum">
              <a:rPr lang="en-US" smtClean="0"/>
              <a:pPr/>
              <a:t>31</a:t>
            </a:fld>
            <a:endParaRPr lang="en-US"/>
          </a:p>
        </p:txBody>
      </p:sp>
      <p:sp>
        <p:nvSpPr>
          <p:cNvPr id="5" name="Footer Placeholder 4"/>
          <p:cNvSpPr>
            <a:spLocks noGrp="1"/>
          </p:cNvSpPr>
          <p:nvPr>
            <p:ph type="ftr" sz="quarter" idx="4294967295"/>
          </p:nvPr>
        </p:nvSpPr>
        <p:spPr>
          <a:xfrm>
            <a:off x="4467225" y="4767263"/>
            <a:ext cx="4676775" cy="274637"/>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7" name="Picture 6">
            <a:extLst>
              <a:ext uri="{FF2B5EF4-FFF2-40B4-BE49-F238E27FC236}">
                <a16:creationId xmlns:a16="http://schemas.microsoft.com/office/drawing/2014/main" id="{C39222ED-7CF0-6495-EE0F-199BF16F88F2}"/>
              </a:ext>
            </a:extLst>
          </p:cNvPr>
          <p:cNvPicPr>
            <a:picLocks noChangeAspect="1"/>
          </p:cNvPicPr>
          <p:nvPr/>
        </p:nvPicPr>
        <p:blipFill>
          <a:blip r:embed="rId2"/>
          <a:stretch>
            <a:fillRect/>
          </a:stretch>
        </p:blipFill>
        <p:spPr>
          <a:xfrm>
            <a:off x="3285192" y="3810001"/>
            <a:ext cx="5738939" cy="1316210"/>
          </a:xfrm>
          <a:prstGeom prst="rect">
            <a:avLst/>
          </a:prstGeom>
          <a:ln w="12700">
            <a:solidFill>
              <a:schemeClr val="accent1"/>
            </a:solidFill>
          </a:ln>
        </p:spPr>
      </p:pic>
    </p:spTree>
    <p:extLst>
      <p:ext uri="{BB962C8B-B14F-4D97-AF65-F5344CB8AC3E}">
        <p14:creationId xmlns:p14="http://schemas.microsoft.com/office/powerpoint/2010/main" val="2901371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a:t>Key Achievements and Next Steps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a:t> Current Status and Future Plans</a:t>
            </a:r>
          </a:p>
        </p:txBody>
      </p:sp>
    </p:spTree>
    <p:extLst>
      <p:ext uri="{BB962C8B-B14F-4D97-AF65-F5344CB8AC3E}">
        <p14:creationId xmlns:p14="http://schemas.microsoft.com/office/powerpoint/2010/main" val="33941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CDISC Biomedical Concepts</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vert="horz" lIns="0" tIns="0" rIns="0" bIns="0" rtlCol="0" anchor="t">
            <a:normAutofit fontScale="85000" lnSpcReduction="20000"/>
          </a:bodyPr>
          <a:lstStyle/>
          <a:p>
            <a:pPr marL="4445" indent="0">
              <a:lnSpc>
                <a:spcPct val="120000"/>
              </a:lnSpc>
              <a:buNone/>
            </a:pPr>
            <a:r>
              <a:rPr lang="en-US" sz="1900" b="1">
                <a:solidFill>
                  <a:srgbClr val="C00000"/>
                </a:solidFill>
              </a:rPr>
              <a:t>2023 Key Achievements</a:t>
            </a:r>
            <a:endParaRPr lang="en-US" sz="1900">
              <a:solidFill>
                <a:srgbClr val="C00000"/>
              </a:solidFill>
              <a:cs typeface="Arial" panose="020B0604020202020204"/>
            </a:endParaRPr>
          </a:p>
          <a:p>
            <a:pPr>
              <a:lnSpc>
                <a:spcPct val="120000"/>
              </a:lnSpc>
            </a:pPr>
            <a:r>
              <a:rPr lang="en-US"/>
              <a:t>Curation of new Biomedical Concepts (BCs) and SDTM Dataset Specializations</a:t>
            </a:r>
          </a:p>
          <a:p>
            <a:pPr lvl="1"/>
            <a:r>
              <a:rPr lang="en-US"/>
              <a:t>208 BCs and 171 SDTM Dataset Specializations currently available via CDISC Library APIs</a:t>
            </a:r>
          </a:p>
          <a:p>
            <a:pPr lvl="2"/>
            <a:r>
              <a:rPr lang="en-US"/>
              <a:t>Additional BCs and SDTM will be loaded end of Q42023</a:t>
            </a:r>
          </a:p>
          <a:p>
            <a:pPr lvl="1"/>
            <a:r>
              <a:rPr lang="en-US"/>
              <a:t>Streamlined curation process and documentation</a:t>
            </a:r>
          </a:p>
          <a:p>
            <a:r>
              <a:rPr lang="en-US"/>
              <a:t>New API Endpoints to find and retrieve BCs/SDTM Dataset Specializations</a:t>
            </a:r>
          </a:p>
          <a:p>
            <a:r>
              <a:rPr lang="en-US"/>
              <a:t>Established versioning and change management for BCs and APIs</a:t>
            </a:r>
          </a:p>
          <a:p>
            <a:pPr lvl="1"/>
            <a:r>
              <a:rPr lang="en-US"/>
              <a:t>Loaded multiple packages of BCs/SDTM Dataset Specializations</a:t>
            </a:r>
          </a:p>
          <a:p>
            <a:pPr lvl="1"/>
            <a:r>
              <a:rPr lang="en-US"/>
              <a:t>Retrieval of the latest version of BCs/SDTM across packages</a:t>
            </a:r>
          </a:p>
          <a:p>
            <a:pPr lvl="1"/>
            <a:r>
              <a:rPr lang="en-US"/>
              <a:t>Established lineage across versions</a:t>
            </a:r>
          </a:p>
          <a:p>
            <a:r>
              <a:rPr lang="en-US"/>
              <a:t>Supported CDISC Oncology SDS Team to create, validate and release BCs and SDTM Dataset Specializations for RECIST 1.1 Disease Response Criteria</a:t>
            </a:r>
          </a:p>
          <a:p>
            <a:pPr lvl="1"/>
            <a:r>
              <a:rPr lang="en-US"/>
              <a:t>Retrievable via CDISC Library APIs</a:t>
            </a:r>
          </a:p>
          <a:p>
            <a:r>
              <a:rPr lang="en-US"/>
              <a:t>Supported Digital Data Flow Phase 2-3 (DDF)</a:t>
            </a:r>
            <a:endParaRPr lang="en-US">
              <a:cs typeface="Arial"/>
            </a:endParaRPr>
          </a:p>
          <a:p>
            <a:pPr lvl="1"/>
            <a:r>
              <a:rPr lang="en-US"/>
              <a:t>Created BCs/SDTM Dataset Specializations for example COVID and Alzheimer's protocols</a:t>
            </a:r>
            <a:endParaRPr lang="en-US">
              <a:cs typeface="Arial"/>
            </a:endParaRPr>
          </a:p>
          <a:p>
            <a:pPr lvl="1"/>
            <a:r>
              <a:rPr lang="en-US"/>
              <a:t>Integration of CDISC BC model into USDM to support </a:t>
            </a:r>
            <a:r>
              <a:rPr lang="en-US" err="1"/>
              <a:t>eDC</a:t>
            </a:r>
            <a:r>
              <a:rPr lang="en-US"/>
              <a:t> automation</a:t>
            </a:r>
          </a:p>
          <a:p>
            <a:pPr marL="342900" lvl="1" indent="0">
              <a:buNone/>
            </a:pPr>
            <a:endParaRPr lang="en-US"/>
          </a:p>
          <a:p>
            <a:pPr lvl="1"/>
            <a:endParaRPr lang="en-US"/>
          </a:p>
          <a:p>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424046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19CF-6966-732A-451B-FE9B0F7104A3}"/>
              </a:ext>
            </a:extLst>
          </p:cNvPr>
          <p:cNvSpPr>
            <a:spLocks noGrp="1"/>
          </p:cNvSpPr>
          <p:nvPr>
            <p:ph type="title"/>
          </p:nvPr>
        </p:nvSpPr>
        <p:spPr/>
        <p:txBody>
          <a:bodyPr/>
          <a:lstStyle/>
          <a:p>
            <a:r>
              <a:rPr lang="en-US"/>
              <a:t>Supporting Digital Data Flow Phase 3 (DDF3)</a:t>
            </a:r>
            <a:endParaRPr lang="en-GB" b="1"/>
          </a:p>
        </p:txBody>
      </p:sp>
      <p:sp>
        <p:nvSpPr>
          <p:cNvPr id="3" name="Content Placeholder 2">
            <a:extLst>
              <a:ext uri="{FF2B5EF4-FFF2-40B4-BE49-F238E27FC236}">
                <a16:creationId xmlns:a16="http://schemas.microsoft.com/office/drawing/2014/main" id="{029E1C1B-B0E7-E3E3-1F70-1141BDABD2CB}"/>
              </a:ext>
            </a:extLst>
          </p:cNvPr>
          <p:cNvSpPr>
            <a:spLocks noGrp="1"/>
          </p:cNvSpPr>
          <p:nvPr>
            <p:ph idx="1"/>
          </p:nvPr>
        </p:nvSpPr>
        <p:spPr/>
        <p:txBody>
          <a:bodyPr vert="horz" lIns="0" tIns="0" rIns="0" bIns="0" rtlCol="0" anchor="t">
            <a:normAutofit/>
          </a:bodyPr>
          <a:lstStyle/>
          <a:p>
            <a:r>
              <a:rPr lang="en-GB"/>
              <a:t>DDF 3 Pilot Study</a:t>
            </a:r>
          </a:p>
          <a:p>
            <a:pPr lvl="1"/>
            <a:r>
              <a:rPr lang="en-GB"/>
              <a:t>Development of additional biomedical concepts to cover the CDISC Pilot Study (LZZT)</a:t>
            </a:r>
          </a:p>
          <a:p>
            <a:pPr lvl="1"/>
            <a:r>
              <a:rPr lang="en-GB"/>
              <a:t>Allows for a full exemplar USDM protocol Design</a:t>
            </a:r>
          </a:p>
        </p:txBody>
      </p:sp>
      <p:pic>
        <p:nvPicPr>
          <p:cNvPr id="7" name="Picture 6">
            <a:extLst>
              <a:ext uri="{FF2B5EF4-FFF2-40B4-BE49-F238E27FC236}">
                <a16:creationId xmlns:a16="http://schemas.microsoft.com/office/drawing/2014/main" id="{C18ED77F-5F75-D641-F94A-5A44EA3AD32E}"/>
              </a:ext>
            </a:extLst>
          </p:cNvPr>
          <p:cNvPicPr>
            <a:picLocks noChangeAspect="1"/>
          </p:cNvPicPr>
          <p:nvPr/>
        </p:nvPicPr>
        <p:blipFill>
          <a:blip r:embed="rId2"/>
          <a:stretch>
            <a:fillRect/>
          </a:stretch>
        </p:blipFill>
        <p:spPr>
          <a:xfrm>
            <a:off x="1660552" y="2111376"/>
            <a:ext cx="2309527" cy="2719387"/>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C804F6F-826B-444C-7AF9-CCA9568BFE7A}"/>
              </a:ext>
            </a:extLst>
          </p:cNvPr>
          <p:cNvPicPr>
            <a:picLocks noChangeAspect="1"/>
          </p:cNvPicPr>
          <p:nvPr/>
        </p:nvPicPr>
        <p:blipFill>
          <a:blip r:embed="rId3"/>
          <a:stretch>
            <a:fillRect/>
          </a:stretch>
        </p:blipFill>
        <p:spPr>
          <a:xfrm>
            <a:off x="4572000" y="2178051"/>
            <a:ext cx="1951618" cy="2652712"/>
          </a:xfrm>
          <a:prstGeom prst="rect">
            <a:avLst/>
          </a:prstGeom>
          <a:effectLst>
            <a:outerShdw blurRad="50800" dist="38100" dir="2700000" algn="tl" rotWithShape="0">
              <a:prstClr val="black">
                <a:alpha val="40000"/>
              </a:prstClr>
            </a:outerShdw>
          </a:effectLst>
        </p:spPr>
      </p:pic>
      <p:sp>
        <p:nvSpPr>
          <p:cNvPr id="5" name="Footer Placeholder 4">
            <a:extLst>
              <a:ext uri="{FF2B5EF4-FFF2-40B4-BE49-F238E27FC236}">
                <a16:creationId xmlns:a16="http://schemas.microsoft.com/office/drawing/2014/main" id="{52106670-07CF-967F-39AD-1F096668A529}"/>
              </a:ext>
            </a:extLst>
          </p:cNvPr>
          <p:cNvSpPr>
            <a:spLocks noGrp="1"/>
          </p:cNvSpPr>
          <p:nvPr>
            <p:ph type="ftr" sz="quarter" idx="11"/>
          </p:nvPr>
        </p:nvSpPr>
        <p:spPr>
          <a:xfrm>
            <a:off x="2500132" y="4767263"/>
            <a:ext cx="4676172" cy="273844"/>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CDISC - Clear Data Clear Impact     DDF Phase 3 Public Information Webinar</a:t>
            </a:r>
            <a:endParaRPr lang="en-US"/>
          </a:p>
        </p:txBody>
      </p:sp>
    </p:spTree>
    <p:extLst>
      <p:ext uri="{BB962C8B-B14F-4D97-AF65-F5344CB8AC3E}">
        <p14:creationId xmlns:p14="http://schemas.microsoft.com/office/powerpoint/2010/main" val="48487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Supporting Digital Data Flow Phase 3 (DDF3)</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vert="horz" lIns="0" tIns="0" rIns="0" bIns="0" rtlCol="0" anchor="t">
            <a:normAutofit/>
          </a:bodyPr>
          <a:lstStyle/>
          <a:p>
            <a:pPr marL="4445" indent="0">
              <a:lnSpc>
                <a:spcPct val="110000"/>
              </a:lnSpc>
              <a:buNone/>
            </a:pPr>
            <a:r>
              <a:rPr lang="en-US" sz="1600" b="1">
                <a:solidFill>
                  <a:srgbClr val="C00000"/>
                </a:solidFill>
              </a:rPr>
              <a:t>Supporting Study Design and </a:t>
            </a:r>
            <a:r>
              <a:rPr lang="en-US" sz="1600" b="1" err="1">
                <a:solidFill>
                  <a:srgbClr val="C00000"/>
                </a:solidFill>
              </a:rPr>
              <a:t>eDC</a:t>
            </a:r>
            <a:r>
              <a:rPr lang="en-US" sz="1600" b="1">
                <a:solidFill>
                  <a:srgbClr val="C00000"/>
                </a:solidFill>
              </a:rPr>
              <a:t> automation</a:t>
            </a:r>
            <a:endParaRPr lang="en-US">
              <a:cs typeface="Arial" panose="020B0604020202020204"/>
            </a:endParaRPr>
          </a:p>
          <a:p>
            <a:r>
              <a:rPr lang="en-GB"/>
              <a:t>Integration of the CDISC BC model into USDM to support EDC automation</a:t>
            </a:r>
          </a:p>
          <a:p>
            <a:r>
              <a:rPr lang="en-US"/>
              <a:t>Building a complete set of BCs and SDTM Dataset Specializations for the Pilot Study (Alzheimer’s Disease</a:t>
            </a:r>
            <a:r>
              <a:rPr lang="en-GB"/>
              <a:t>)</a:t>
            </a:r>
          </a:p>
          <a:p>
            <a:r>
              <a:rPr lang="en-GB"/>
              <a:t>Attaching CDISC BCs/SDTM Dataset Specializations to Activities which are in turn attached to timepoints in the </a:t>
            </a:r>
            <a:r>
              <a:rPr lang="en-GB" err="1"/>
              <a:t>SoA</a:t>
            </a:r>
            <a:r>
              <a:rPr lang="en-GB"/>
              <a:t> which provides:</a:t>
            </a:r>
          </a:p>
          <a:p>
            <a:pPr lvl="1"/>
            <a:r>
              <a:rPr lang="en-GB"/>
              <a:t>Decision occurs at either protocol design or </a:t>
            </a:r>
            <a:r>
              <a:rPr lang="en-GB" err="1"/>
              <a:t>eDC</a:t>
            </a:r>
            <a:r>
              <a:rPr lang="en-GB"/>
              <a:t> stage</a:t>
            </a:r>
          </a:p>
          <a:p>
            <a:r>
              <a:rPr lang="en-GB"/>
              <a:t>Ends with a detailed study specification (next level after </a:t>
            </a:r>
            <a:r>
              <a:rPr lang="en-GB" err="1"/>
              <a:t>SoA</a:t>
            </a:r>
            <a:r>
              <a:rPr lang="en-GB"/>
              <a:t>)</a:t>
            </a:r>
          </a:p>
          <a:p>
            <a:r>
              <a:rPr lang="en-GB"/>
              <a:t>What’s the big deal?</a:t>
            </a:r>
          </a:p>
          <a:p>
            <a:pPr lvl="1"/>
            <a:r>
              <a:rPr lang="en-GB"/>
              <a:t>Precise definition of all data points</a:t>
            </a:r>
          </a:p>
          <a:p>
            <a:pPr lvl="1"/>
            <a:r>
              <a:rPr lang="en-GB"/>
              <a:t>Increased standardization and cross-study consistency</a:t>
            </a:r>
          </a:p>
          <a:p>
            <a:pPr lvl="1"/>
            <a:r>
              <a:rPr lang="en-GB"/>
              <a:t>Higher quality specifications</a:t>
            </a:r>
          </a:p>
          <a:p>
            <a:endParaRPr lang="en-GB"/>
          </a:p>
          <a:p>
            <a:endParaRPr lang="en-GB"/>
          </a:p>
          <a:p>
            <a:endParaRPr lang="en-US"/>
          </a:p>
          <a:p>
            <a:pPr marL="342900" lvl="1" indent="0">
              <a:buNone/>
            </a:pPr>
            <a:endParaRPr lang="en-US"/>
          </a:p>
          <a:p>
            <a:pPr lvl="1"/>
            <a:endParaRPr lang="en-US"/>
          </a:p>
          <a:p>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233314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Looking to Future</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28059"/>
            <a:ext cx="7886700" cy="3521473"/>
          </a:xfrm>
        </p:spPr>
        <p:txBody>
          <a:bodyPr>
            <a:normAutofit fontScale="85000" lnSpcReduction="20000"/>
          </a:bodyPr>
          <a:lstStyle/>
          <a:p>
            <a:pPr marL="4763" indent="0">
              <a:buNone/>
            </a:pPr>
            <a:r>
              <a:rPr lang="en-US" sz="1900" b="1">
                <a:solidFill>
                  <a:srgbClr val="C00000"/>
                </a:solidFill>
              </a:rPr>
              <a:t>Upcoming Activities and Future Plans</a:t>
            </a:r>
            <a:endParaRPr lang="en-US" sz="1900"/>
          </a:p>
          <a:p>
            <a:pPr marR="0" lvl="0">
              <a:spcAft>
                <a:spcPts val="0"/>
              </a:spcAft>
            </a:pPr>
            <a:r>
              <a:rPr lang="en-US" sz="1900"/>
              <a:t>CDASH dataset specializations</a:t>
            </a:r>
          </a:p>
          <a:p>
            <a:r>
              <a:rPr lang="en-US" sz="1900"/>
              <a:t>FHIR dataset specializations</a:t>
            </a:r>
          </a:p>
          <a:p>
            <a:pPr marR="0" lvl="0">
              <a:spcAft>
                <a:spcPts val="0"/>
              </a:spcAft>
            </a:pPr>
            <a:r>
              <a:rPr lang="en-US" sz="1900"/>
              <a:t>Include metadata for transformational algorithms in CDISC Dataset Specializations</a:t>
            </a:r>
          </a:p>
          <a:p>
            <a:pPr lvl="1"/>
            <a:r>
              <a:rPr lang="en-US" sz="1600"/>
              <a:t>Participation and alignment with OAK project to begin building end to end data flow CDASH – SDTM, etc.</a:t>
            </a:r>
          </a:p>
          <a:p>
            <a:pPr marR="0" lvl="0">
              <a:spcAft>
                <a:spcPts val="0"/>
              </a:spcAft>
            </a:pPr>
            <a:r>
              <a:rPr lang="en-US" sz="1900"/>
              <a:t>Support new TAUGs</a:t>
            </a:r>
          </a:p>
          <a:p>
            <a:pPr marR="0" lvl="0">
              <a:spcAft>
                <a:spcPts val="0"/>
              </a:spcAft>
            </a:pPr>
            <a:r>
              <a:rPr lang="en-US" sz="1900"/>
              <a:t>Support CDISC Oncology SDS Team to create more BCs/SDTM Specializations</a:t>
            </a:r>
          </a:p>
          <a:p>
            <a:pPr marR="0" lvl="0">
              <a:spcAft>
                <a:spcPts val="0"/>
              </a:spcAft>
            </a:pPr>
            <a:r>
              <a:rPr lang="en-US" sz="1900"/>
              <a:t>Migration of BC content from CDISC community</a:t>
            </a:r>
          </a:p>
          <a:p>
            <a:pPr lvl="1"/>
            <a:r>
              <a:rPr lang="en-US" sz="1600"/>
              <a:t>Currently working with Novo-Nordisk to migrate/load a sampling of their BCs to CDISC Library</a:t>
            </a:r>
          </a:p>
          <a:p>
            <a:pPr marR="0" lvl="0">
              <a:spcAft>
                <a:spcPts val="0"/>
              </a:spcAft>
            </a:pPr>
            <a:r>
              <a:rPr lang="en-US" sz="1900"/>
              <a:t>Establish User friendly search, visualizations and exports</a:t>
            </a:r>
          </a:p>
          <a:p>
            <a:pPr marR="0" lvl="0">
              <a:spcAft>
                <a:spcPts val="0"/>
              </a:spcAft>
            </a:pPr>
            <a:r>
              <a:rPr lang="en-US" sz="1900"/>
              <a:t>Continue to improve and streamline the BC curation process</a:t>
            </a:r>
          </a:p>
          <a:p>
            <a:pPr marR="0" lvl="0">
              <a:spcAft>
                <a:spcPts val="800"/>
              </a:spcAft>
            </a:pPr>
            <a:r>
              <a:rPr lang="en-US" sz="1900"/>
              <a:t>Hoping to get more ‘BCs’ from the community</a:t>
            </a:r>
          </a:p>
          <a:p>
            <a:endParaRPr lang="en-US"/>
          </a:p>
          <a:p>
            <a:pPr marL="342900" lvl="1" indent="0">
              <a:buNone/>
            </a:pPr>
            <a:endParaRPr lang="en-US"/>
          </a:p>
          <a:p>
            <a:pPr lvl="1"/>
            <a:endParaRPr lang="en-US"/>
          </a:p>
          <a:p>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a:p>
        </p:txBody>
      </p:sp>
    </p:spTree>
    <p:extLst>
      <p:ext uri="{BB962C8B-B14F-4D97-AF65-F5344CB8AC3E}">
        <p14:creationId xmlns:p14="http://schemas.microsoft.com/office/powerpoint/2010/main" val="3846718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C3E8E8-37C1-0589-590A-5DDDB3850BB0}"/>
              </a:ext>
            </a:extLst>
          </p:cNvPr>
          <p:cNvPicPr>
            <a:picLocks noChangeAspect="1"/>
          </p:cNvPicPr>
          <p:nvPr/>
        </p:nvPicPr>
        <p:blipFill>
          <a:blip r:embed="rId2"/>
          <a:stretch>
            <a:fillRect/>
          </a:stretch>
        </p:blipFill>
        <p:spPr>
          <a:xfrm>
            <a:off x="2356368" y="796248"/>
            <a:ext cx="3853046" cy="292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49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a:xfrm>
            <a:off x="2041864" y="273845"/>
            <a:ext cx="6644935" cy="930487"/>
          </a:xfrm>
        </p:spPr>
        <p:txBody>
          <a:bodyPr/>
          <a:lstStyle/>
          <a:p>
            <a:r>
              <a:rPr lang="en-US"/>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a:xfrm>
            <a:off x="1957114" y="1588115"/>
            <a:ext cx="6644935" cy="2081143"/>
          </a:xfrm>
        </p:spPr>
        <p:txBody>
          <a:bodyPr/>
          <a:lstStyle/>
          <a:p>
            <a:r>
              <a:rPr lang="en-US"/>
              <a:t>CDISC Biomedical Concepts - Introduction and Background</a:t>
            </a:r>
          </a:p>
          <a:p>
            <a:r>
              <a:rPr lang="en-US"/>
              <a:t>SDTM Dataset Specializations as Define-XML Building Blocks</a:t>
            </a:r>
          </a:p>
          <a:p>
            <a:r>
              <a:rPr lang="en-US"/>
              <a:t>Retrieval of BCs and SDTM Dataset Specializations using CDISC Library APIs</a:t>
            </a:r>
          </a:p>
          <a:p>
            <a:r>
              <a:rPr lang="en-US"/>
              <a:t>Key Accomplishments, Current Status and What’s Coming</a:t>
            </a:r>
          </a:p>
        </p:txBody>
      </p:sp>
    </p:spTree>
    <p:extLst>
      <p:ext uri="{BB962C8B-B14F-4D97-AF65-F5344CB8AC3E}">
        <p14:creationId xmlns:p14="http://schemas.microsoft.com/office/powerpoint/2010/main" val="112908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a:t>CDISC Biomedical Concepts</a:t>
            </a:r>
            <a:br>
              <a:rPr lang="en-US"/>
            </a:br>
            <a:r>
              <a:rPr lang="en-US"/>
              <a:t>and SDTM Dataset Specializations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a:t>Background and Introduction</a:t>
            </a:r>
          </a:p>
          <a:p>
            <a:endParaRPr lang="en-US"/>
          </a:p>
          <a:p>
            <a:r>
              <a:rPr lang="en-US"/>
              <a:t> </a:t>
            </a:r>
          </a:p>
          <a:p>
            <a:endParaRPr lang="en-US"/>
          </a:p>
        </p:txBody>
      </p:sp>
    </p:spTree>
    <p:extLst>
      <p:ext uri="{BB962C8B-B14F-4D97-AF65-F5344CB8AC3E}">
        <p14:creationId xmlns:p14="http://schemas.microsoft.com/office/powerpoint/2010/main" val="1356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CDISC Biomedical Concepts and </a:t>
            </a:r>
            <a:br>
              <a:rPr lang="en-US"/>
            </a:br>
            <a:r>
              <a:rPr lang="en-US"/>
              <a:t>SDTM Dataset Specializations</a:t>
            </a:r>
            <a:br>
              <a:rPr lang="en-US"/>
            </a:b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6</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9" name="Picture 8">
            <a:extLst>
              <a:ext uri="{FF2B5EF4-FFF2-40B4-BE49-F238E27FC236}">
                <a16:creationId xmlns:a16="http://schemas.microsoft.com/office/drawing/2014/main" id="{077326C5-A17B-DD13-21D5-58EF9A1CC328}"/>
              </a:ext>
            </a:extLst>
          </p:cNvPr>
          <p:cNvPicPr>
            <a:picLocks noChangeAspect="1"/>
          </p:cNvPicPr>
          <p:nvPr/>
        </p:nvPicPr>
        <p:blipFill>
          <a:blip r:embed="rId3"/>
          <a:stretch>
            <a:fillRect/>
          </a:stretch>
        </p:blipFill>
        <p:spPr>
          <a:xfrm>
            <a:off x="929148" y="668752"/>
            <a:ext cx="7140559" cy="4023709"/>
          </a:xfrm>
          <a:prstGeom prst="rect">
            <a:avLst/>
          </a:prstGeom>
        </p:spPr>
      </p:pic>
    </p:spTree>
    <p:extLst>
      <p:ext uri="{BB962C8B-B14F-4D97-AF65-F5344CB8AC3E}">
        <p14:creationId xmlns:p14="http://schemas.microsoft.com/office/powerpoint/2010/main" val="1832538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Example: Vital Signs in SDTM</a:t>
            </a:r>
            <a:br>
              <a:rPr lang="en-US"/>
            </a:br>
            <a:endParaRPr lang="en-US"/>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7</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5" name="Picture 4">
            <a:extLst>
              <a:ext uri="{FF2B5EF4-FFF2-40B4-BE49-F238E27FC236}">
                <a16:creationId xmlns:a16="http://schemas.microsoft.com/office/drawing/2014/main" id="{9A815599-D7A7-2280-93F5-6C0E53B0A22A}"/>
              </a:ext>
            </a:extLst>
          </p:cNvPr>
          <p:cNvPicPr>
            <a:picLocks noChangeAspect="1"/>
          </p:cNvPicPr>
          <p:nvPr/>
        </p:nvPicPr>
        <p:blipFill>
          <a:blip r:embed="rId3"/>
          <a:stretch>
            <a:fillRect/>
          </a:stretch>
        </p:blipFill>
        <p:spPr>
          <a:xfrm>
            <a:off x="650944" y="614002"/>
            <a:ext cx="7737544" cy="4529497"/>
          </a:xfrm>
          <a:prstGeom prst="rect">
            <a:avLst/>
          </a:prstGeom>
        </p:spPr>
      </p:pic>
    </p:spTree>
    <p:extLst>
      <p:ext uri="{BB962C8B-B14F-4D97-AF65-F5344CB8AC3E}">
        <p14:creationId xmlns:p14="http://schemas.microsoft.com/office/powerpoint/2010/main" val="376928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CDISC Biomedical Concepts and </a:t>
            </a:r>
            <a:br>
              <a:rPr lang="en-US"/>
            </a:br>
            <a:r>
              <a:rPr lang="en-US"/>
              <a:t>SDTM Dataset Specializations</a:t>
            </a:r>
            <a:br>
              <a:rPr lang="en-US"/>
            </a:br>
            <a:endParaRPr lang="en-US"/>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lnSpcReduction="10000"/>
          </a:bodyPr>
          <a:lstStyle/>
          <a:p>
            <a:pPr marL="4445" indent="0">
              <a:lnSpc>
                <a:spcPct val="50000"/>
              </a:lnSpc>
              <a:buNone/>
            </a:pPr>
            <a:endParaRPr lang="en-US" b="1">
              <a:cs typeface="Arial" panose="020B0604020202020204"/>
            </a:endParaRPr>
          </a:p>
          <a:p>
            <a:pPr marL="4445" indent="0">
              <a:lnSpc>
                <a:spcPct val="100000"/>
              </a:lnSpc>
              <a:buNone/>
            </a:pPr>
            <a:r>
              <a:rPr lang="en-US" b="1">
                <a:cs typeface="Arial" panose="020B0604020202020204"/>
              </a:rPr>
              <a:t>Problem:</a:t>
            </a:r>
          </a:p>
          <a:p>
            <a:pPr marL="290195" indent="-285750">
              <a:lnSpc>
                <a:spcPct val="100000"/>
              </a:lnSpc>
            </a:pPr>
            <a:r>
              <a:rPr lang="en-US">
                <a:cs typeface="Arial" panose="020B0604020202020204"/>
              </a:rPr>
              <a:t>Labor-intensive; requires extensive knowledge of standards documents</a:t>
            </a:r>
          </a:p>
          <a:p>
            <a:pPr marL="290195" indent="-285750">
              <a:lnSpc>
                <a:spcPct val="100000"/>
              </a:lnSpc>
            </a:pPr>
            <a:r>
              <a:rPr lang="en-US">
                <a:cs typeface="Arial" panose="020B0604020202020204"/>
              </a:rPr>
              <a:t>Subject to interpretation (and therefore, misinterpretation)</a:t>
            </a:r>
          </a:p>
          <a:p>
            <a:pPr marL="290195" indent="-285750">
              <a:lnSpc>
                <a:spcPct val="100000"/>
              </a:lnSpc>
            </a:pPr>
            <a:r>
              <a:rPr lang="en-US">
                <a:cs typeface="Arial" panose="020B0604020202020204"/>
              </a:rPr>
              <a:t>Can result in inconsistent implementation</a:t>
            </a:r>
          </a:p>
          <a:p>
            <a:pPr marL="290195" indent="-285750">
              <a:lnSpc>
                <a:spcPct val="100000"/>
              </a:lnSpc>
            </a:pPr>
            <a:r>
              <a:rPr lang="en-US">
                <a:cs typeface="Arial" panose="020B0604020202020204"/>
              </a:rPr>
              <a:t>The intense effort required is a barrier to standards adoption</a:t>
            </a:r>
          </a:p>
          <a:p>
            <a:pPr marL="4445" indent="0">
              <a:lnSpc>
                <a:spcPct val="100000"/>
              </a:lnSpc>
              <a:buNone/>
            </a:pPr>
            <a:r>
              <a:rPr lang="en-US" b="1">
                <a:cs typeface="Arial" panose="020B0604020202020204"/>
              </a:rPr>
              <a:t>CDISC has evolved:</a:t>
            </a:r>
          </a:p>
          <a:p>
            <a:pPr marL="290195" indent="-285750">
              <a:lnSpc>
                <a:spcPct val="100000"/>
              </a:lnSpc>
            </a:pPr>
            <a:r>
              <a:rPr lang="en-US">
                <a:cs typeface="Arial" panose="020B0604020202020204"/>
              </a:rPr>
              <a:t>CDISC Library has published data standards as groups of linked metadata</a:t>
            </a:r>
          </a:p>
          <a:p>
            <a:pPr marL="290195" indent="-285750">
              <a:lnSpc>
                <a:spcPct val="100000"/>
              </a:lnSpc>
            </a:pPr>
            <a:r>
              <a:rPr lang="en-US">
                <a:cs typeface="Arial" panose="020B0604020202020204"/>
              </a:rPr>
              <a:t>Defined relationships between variables, associated terminology </a:t>
            </a:r>
            <a:r>
              <a:rPr lang="en-US" err="1">
                <a:cs typeface="Arial" panose="020B0604020202020204"/>
              </a:rPr>
              <a:t>codelists</a:t>
            </a:r>
            <a:r>
              <a:rPr lang="en-US">
                <a:cs typeface="Arial" panose="020B0604020202020204"/>
              </a:rPr>
              <a:t>, and linkages across standards</a:t>
            </a:r>
          </a:p>
          <a:p>
            <a:pPr marL="290195" indent="-285750">
              <a:lnSpc>
                <a:spcPct val="100000"/>
              </a:lnSpc>
            </a:pPr>
            <a:r>
              <a:rPr lang="en-US">
                <a:cs typeface="Arial" panose="020B0604020202020204"/>
              </a:rPr>
              <a:t>CDISC 360 piloted the development of linked </a:t>
            </a:r>
            <a:r>
              <a:rPr lang="en-US" b="1">
                <a:cs typeface="Arial" panose="020B0604020202020204"/>
              </a:rPr>
              <a:t>Biomedical Concept</a:t>
            </a:r>
            <a:r>
              <a:rPr lang="en-US">
                <a:cs typeface="Arial" panose="020B0604020202020204"/>
              </a:rPr>
              <a:t> metadata to enable end to end automation</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8</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spTree>
    <p:extLst>
      <p:ext uri="{BB962C8B-B14F-4D97-AF65-F5344CB8AC3E}">
        <p14:creationId xmlns:p14="http://schemas.microsoft.com/office/powerpoint/2010/main" val="4232862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a:t>What Is a Biomedical Concept (BC)?</a:t>
            </a:r>
            <a:br>
              <a:rPr lang="en-US"/>
            </a:br>
            <a:endParaRPr lang="en-US"/>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a:cs typeface="Arial" panose="020B0604020202020204"/>
            </a:endParaRPr>
          </a:p>
          <a:p>
            <a:pPr marL="4445" indent="0">
              <a:lnSpc>
                <a:spcPct val="100000"/>
              </a:lnSpc>
              <a:buNone/>
            </a:pPr>
            <a:r>
              <a:rPr lang="en-US" b="1">
                <a:cs typeface="Arial" panose="020B0604020202020204"/>
              </a:rPr>
              <a:t>ISO 11179 Definition: </a:t>
            </a:r>
            <a:r>
              <a:rPr lang="en-US">
                <a:cs typeface="Arial" panose="020B0604020202020204"/>
              </a:rPr>
              <a:t>A unit of knowledge created by a unique combination of characteristics</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9</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a:t>#ClearDataClearImpact</a:t>
            </a:r>
          </a:p>
        </p:txBody>
      </p:sp>
      <p:pic>
        <p:nvPicPr>
          <p:cNvPr id="8" name="Picture 7" descr="A picture containing text, diagram, line, font&#10;&#10;Description automatically generated">
            <a:extLst>
              <a:ext uri="{FF2B5EF4-FFF2-40B4-BE49-F238E27FC236}">
                <a16:creationId xmlns:a16="http://schemas.microsoft.com/office/drawing/2014/main" id="{D8C5DA7B-6869-497F-C1AD-E6BBB81AC8CF}"/>
              </a:ext>
            </a:extLst>
          </p:cNvPr>
          <p:cNvPicPr>
            <a:picLocks noChangeAspect="1"/>
          </p:cNvPicPr>
          <p:nvPr/>
        </p:nvPicPr>
        <p:blipFill>
          <a:blip r:embed="rId3"/>
          <a:stretch>
            <a:fillRect/>
          </a:stretch>
        </p:blipFill>
        <p:spPr>
          <a:xfrm>
            <a:off x="1248075" y="1631013"/>
            <a:ext cx="6763810" cy="2914052"/>
          </a:xfrm>
          <a:prstGeom prst="rect">
            <a:avLst/>
          </a:prstGeom>
        </p:spPr>
      </p:pic>
    </p:spTree>
    <p:extLst>
      <p:ext uri="{BB962C8B-B14F-4D97-AF65-F5344CB8AC3E}">
        <p14:creationId xmlns:p14="http://schemas.microsoft.com/office/powerpoint/2010/main" val="2525013968"/>
      </p:ext>
    </p:extLst>
  </p:cSld>
  <p:clrMapOvr>
    <a:masterClrMapping/>
  </p:clrMapOvr>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FD491D5301BDA449EC62E031AD20AA6" ma:contentTypeVersion="17" ma:contentTypeDescription="Create a new document." ma:contentTypeScope="" ma:versionID="9209b0bcfbfda31f1016a18e9d49a9a3">
  <xsd:schema xmlns:xsd="http://www.w3.org/2001/XMLSchema" xmlns:xs="http://www.w3.org/2001/XMLSchema" xmlns:p="http://schemas.microsoft.com/office/2006/metadata/properties" xmlns:ns2="cc82b941-e7cd-41be-8716-53eac352d379" xmlns:ns3="8eceed0e-f6c5-469f-a1a3-36254dc2a9cd" targetNamespace="http://schemas.microsoft.com/office/2006/metadata/properties" ma:root="true" ma:fieldsID="729761e14c5b2671f711c3256c9d9d8d" ns2:_="" ns3:_="">
    <xsd:import namespace="cc82b941-e7cd-41be-8716-53eac352d379"/>
    <xsd:import namespace="8eceed0e-f6c5-469f-a1a3-36254dc2a9c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2:MediaServiceOCR"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c82b941-e7cd-41be-8716-53eac352d3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c04c6af-d60c-4670-8c9c-7f80a3ec6f3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ceed0e-f6c5-469f-a1a3-36254dc2a9c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4cab19f1-5576-4609-8825-6eff12119732}" ma:internalName="TaxCatchAll" ma:showField="CatchAllData" ma:web="8eceed0e-f6c5-469f-a1a3-36254dc2a9c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cc82b941-e7cd-41be-8716-53eac352d379" xsi:nil="true"/>
    <lcf76f155ced4ddcb4097134ff3c332f xmlns="cc82b941-e7cd-41be-8716-53eac352d379">
      <Terms xmlns="http://schemas.microsoft.com/office/infopath/2007/PartnerControls"/>
    </lcf76f155ced4ddcb4097134ff3c332f>
    <TaxCatchAll xmlns="8eceed0e-f6c5-469f-a1a3-36254dc2a9cd" xsi:nil="true"/>
    <SharedWithUsers xmlns="8eceed0e-f6c5-469f-a1a3-36254dc2a9cd">
      <UserInfo>
        <DisplayName>SharingLinks.df10d996-1cd9-45b1-8c43-10b14cbdd20b.OrganizationView.8b2626bf-ca97-4a07-b947-14b3063d5805</DisplayName>
        <AccountId>51</AccountId>
        <AccountType/>
      </UserInfo>
      <UserInfo>
        <DisplayName>Jon Neville</DisplayName>
        <AccountId>71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3E65DE2-DB94-4EAE-AC3E-6E9824D422A4}">
  <ds:schemaRefs>
    <ds:schemaRef ds:uri="8eceed0e-f6c5-469f-a1a3-36254dc2a9cd"/>
    <ds:schemaRef ds:uri="cc82b941-e7cd-41be-8716-53eac352d3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B3EAD0D-AD33-4DE9-A04C-ADBA8D81216E}">
  <ds:schemaRefs>
    <ds:schemaRef ds:uri="2634c873-c79e-4fdd-b8bf-a33e5fa5c27f"/>
    <ds:schemaRef ds:uri="3dc215b4-4765-4137-95ef-e24fb8216673"/>
    <ds:schemaRef ds:uri="8eceed0e-f6c5-469f-a1a3-36254dc2a9cd"/>
    <ds:schemaRef ds:uri="cc82b941-e7cd-41be-8716-53eac352d3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3B69330B-154C-43B9-AAF7-1A571867C6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(16:9)</PresentationFormat>
  <Slides>37</Slides>
  <Notes>15</Notes>
  <HiddenSlides>0</HiddenSlide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CDISC Biomedical Concepts and Dataset Specializations  Pragmatic Implementation and Tangible Value</vt:lpstr>
      <vt:lpstr>Meet the Speakers</vt:lpstr>
      <vt:lpstr>Disclaimer and Disclosures</vt:lpstr>
      <vt:lpstr>Agenda</vt:lpstr>
      <vt:lpstr>CDISC Biomedical Concepts and SDTM Dataset Specializations</vt:lpstr>
      <vt:lpstr>CDISC Biomedical Concepts and  SDTM Dataset Specializations </vt:lpstr>
      <vt:lpstr>Example: Vital Signs in SDTM </vt:lpstr>
      <vt:lpstr>CDISC Biomedical Concepts and  SDTM Dataset Specializations </vt:lpstr>
      <vt:lpstr>What Is a Biomedical Concept (BC)? </vt:lpstr>
      <vt:lpstr>What Is a Biomedical Concept (BC)? </vt:lpstr>
      <vt:lpstr>What Is a Biomedical Concept (BC)? </vt:lpstr>
      <vt:lpstr>CDISC Biomedical Concepts and  SDTM Dataset Specializations </vt:lpstr>
      <vt:lpstr>SDTM Dataset Specializations  </vt:lpstr>
      <vt:lpstr>PowerPoint Presentation</vt:lpstr>
      <vt:lpstr>CDISC Biomedical Concepts and  SDTM Dataset Specializations </vt:lpstr>
      <vt:lpstr>SDTM Dataset Specializations </vt:lpstr>
      <vt:lpstr>SDTM Dataset Specializations </vt:lpstr>
      <vt:lpstr>SDTM Dataset Specializations </vt:lpstr>
      <vt:lpstr>SDTM Dataset Specializations </vt:lpstr>
      <vt:lpstr>Define-XML v2.1 document with SDTM Dataset Specialization: - Value Level Metadata and  - Controlled Terminology metadata for the RS, TR, and TU domains </vt:lpstr>
      <vt:lpstr>Create Define-XML process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Conclusion</vt:lpstr>
      <vt:lpstr>Retrieval of Biomedical Concepts and SDTM Dataset Specializations</vt:lpstr>
      <vt:lpstr>API Endpoints in CDISC Library</vt:lpstr>
      <vt:lpstr>API Endpoints in CDISC Library</vt:lpstr>
      <vt:lpstr>API Endpoints in CDISC Library</vt:lpstr>
      <vt:lpstr>API Requests in SAS</vt:lpstr>
      <vt:lpstr>Key Achievements and Next Steps</vt:lpstr>
      <vt:lpstr>CDISC Biomedical Concepts</vt:lpstr>
      <vt:lpstr>Supporting Digital Data Flow Phase 3 (DDF3)</vt:lpstr>
      <vt:lpstr>Supporting Digital Data Flow Phase 3 (DDF3)</vt:lpstr>
      <vt:lpstr>Looking to Future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1</cp:revision>
  <dcterms:created xsi:type="dcterms:W3CDTF">2018-04-05T14:10:17Z</dcterms:created>
  <dcterms:modified xsi:type="dcterms:W3CDTF">2023-10-19T03:02:12Z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0x010100FFD491D5301BDA449EC62E031AD20AA6</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